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26"/>
  </p:notesMasterIdLst>
  <p:sldIdLst>
    <p:sldId id="311" r:id="rId3"/>
    <p:sldId id="491" r:id="rId4"/>
    <p:sldId id="526" r:id="rId5"/>
    <p:sldId id="527" r:id="rId6"/>
    <p:sldId id="528" r:id="rId7"/>
    <p:sldId id="529" r:id="rId8"/>
    <p:sldId id="530" r:id="rId9"/>
    <p:sldId id="531" r:id="rId10"/>
    <p:sldId id="532" r:id="rId11"/>
    <p:sldId id="533" r:id="rId12"/>
    <p:sldId id="534" r:id="rId13"/>
    <p:sldId id="535" r:id="rId14"/>
    <p:sldId id="536" r:id="rId15"/>
    <p:sldId id="537" r:id="rId16"/>
    <p:sldId id="538" r:id="rId17"/>
    <p:sldId id="539" r:id="rId18"/>
    <p:sldId id="540" r:id="rId19"/>
    <p:sldId id="541" r:id="rId20"/>
    <p:sldId id="542" r:id="rId21"/>
    <p:sldId id="543" r:id="rId22"/>
    <p:sldId id="544" r:id="rId23"/>
    <p:sldId id="545" r:id="rId24"/>
    <p:sldId id="546" r:id="rId25"/>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CCDD"/>
    <a:srgbClr val="CCC1DA"/>
    <a:srgbClr val="D8D3E0"/>
    <a:srgbClr val="C0504D"/>
    <a:srgbClr val="9BBB59"/>
    <a:srgbClr val="8064A2"/>
    <a:srgbClr val="DEE7D1"/>
    <a:srgbClr val="E8D0D0"/>
    <a:srgbClr val="31859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0" autoAdjust="0"/>
    <p:restoredTop sz="89165" autoAdjust="0"/>
  </p:normalViewPr>
  <p:slideViewPr>
    <p:cSldViewPr snapToGrid="0">
      <p:cViewPr>
        <p:scale>
          <a:sx n="50" d="100"/>
          <a:sy n="50" d="100"/>
        </p:scale>
        <p:origin x="-2262"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2BA3F-F573-48FC-B75E-F6157096122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56579B8-A962-4536-B640-DE2F65EA6521}">
      <dgm:prSet phldrT="[Text]"/>
      <dgm:spPr>
        <a:solidFill>
          <a:srgbClr val="C0504D"/>
        </a:solidFill>
        <a:ln>
          <a:solidFill>
            <a:srgbClr val="C0504D"/>
          </a:solidFill>
        </a:ln>
      </dgm:spPr>
      <dgm:t>
        <a:bodyPr/>
        <a:lstStyle/>
        <a:p>
          <a:r>
            <a:rPr lang="en-US" dirty="0" smtClean="0"/>
            <a:t>Last Session</a:t>
          </a:r>
          <a:endParaRPr lang="en-US" dirty="0"/>
        </a:p>
      </dgm:t>
    </dgm:pt>
    <dgm:pt modelId="{534D45C3-3080-4435-8098-1929D4DE8066}" type="parTrans" cxnId="{82415872-8179-4AC7-93F3-E33F37E4893F}">
      <dgm:prSet/>
      <dgm:spPr/>
      <dgm:t>
        <a:bodyPr/>
        <a:lstStyle/>
        <a:p>
          <a:endParaRPr lang="en-US"/>
        </a:p>
      </dgm:t>
    </dgm:pt>
    <dgm:pt modelId="{3E674A12-7903-4259-BEA7-AEF893446CB5}" type="sibTrans" cxnId="{82415872-8179-4AC7-93F3-E33F37E4893F}">
      <dgm:prSet/>
      <dgm:spPr/>
      <dgm:t>
        <a:bodyPr/>
        <a:lstStyle/>
        <a:p>
          <a:endParaRPr lang="en-US"/>
        </a:p>
      </dgm:t>
    </dgm:pt>
    <dgm:pt modelId="{B7BEB4E3-241A-4109-8EF6-C1C9D957FE6E}">
      <dgm:prSet phldrT="[Text]" custT="1"/>
      <dgm:spPr>
        <a:solidFill>
          <a:srgbClr val="E8D0D0">
            <a:alpha val="89804"/>
          </a:srgbClr>
        </a:solidFill>
      </dgm:spPr>
      <dgm:t>
        <a:bodyPr/>
        <a:lstStyle/>
        <a:p>
          <a:r>
            <a:rPr lang="en-US" sz="1700" dirty="0" smtClean="0"/>
            <a:t>Re-categorize goals &amp; strategies</a:t>
          </a:r>
          <a:endParaRPr lang="en-US" sz="1700" dirty="0"/>
        </a:p>
      </dgm:t>
    </dgm:pt>
    <dgm:pt modelId="{D85D9A23-C587-490D-BACE-EB92EE0AC1E6}" type="parTrans" cxnId="{CAF3BED9-6D06-4102-B75E-10E7606FCE3D}">
      <dgm:prSet/>
      <dgm:spPr/>
      <dgm:t>
        <a:bodyPr/>
        <a:lstStyle/>
        <a:p>
          <a:endParaRPr lang="en-US"/>
        </a:p>
      </dgm:t>
    </dgm:pt>
    <dgm:pt modelId="{B798AC4A-367C-427C-960D-C90CC2D304B0}" type="sibTrans" cxnId="{CAF3BED9-6D06-4102-B75E-10E7606FCE3D}">
      <dgm:prSet/>
      <dgm:spPr/>
      <dgm:t>
        <a:bodyPr/>
        <a:lstStyle/>
        <a:p>
          <a:endParaRPr lang="en-US"/>
        </a:p>
      </dgm:t>
    </dgm:pt>
    <dgm:pt modelId="{77961B42-EF48-4403-8B02-67852801184C}">
      <dgm:prSet phldrT="[Text]"/>
      <dgm:spPr>
        <a:solidFill>
          <a:srgbClr val="9BBB59"/>
        </a:solidFill>
        <a:ln>
          <a:solidFill>
            <a:srgbClr val="9BBB59"/>
          </a:solidFill>
        </a:ln>
      </dgm:spPr>
      <dgm:t>
        <a:bodyPr/>
        <a:lstStyle/>
        <a:p>
          <a:r>
            <a:rPr lang="en-US" dirty="0" smtClean="0"/>
            <a:t>Today</a:t>
          </a:r>
          <a:endParaRPr lang="en-US" dirty="0"/>
        </a:p>
      </dgm:t>
    </dgm:pt>
    <dgm:pt modelId="{D7DF5E56-5BC9-4D1A-9737-7257F418AF33}" type="parTrans" cxnId="{C900C76B-910F-497A-881E-9DF7E61E9B41}">
      <dgm:prSet/>
      <dgm:spPr/>
      <dgm:t>
        <a:bodyPr/>
        <a:lstStyle/>
        <a:p>
          <a:endParaRPr lang="en-US"/>
        </a:p>
      </dgm:t>
    </dgm:pt>
    <dgm:pt modelId="{4E743934-9423-4606-86A0-DFB1BE0B0C45}" type="sibTrans" cxnId="{C900C76B-910F-497A-881E-9DF7E61E9B41}">
      <dgm:prSet/>
      <dgm:spPr/>
      <dgm:t>
        <a:bodyPr/>
        <a:lstStyle/>
        <a:p>
          <a:endParaRPr lang="en-US"/>
        </a:p>
      </dgm:t>
    </dgm:pt>
    <dgm:pt modelId="{CC85A99F-710A-439F-A784-EC4F056FE10F}">
      <dgm:prSet phldrT="[Text]" custT="1"/>
      <dgm:spPr>
        <a:solidFill>
          <a:srgbClr val="DEE7D1">
            <a:alpha val="89804"/>
          </a:srgbClr>
        </a:solidFill>
      </dgm:spPr>
      <dgm:t>
        <a:bodyPr lIns="45720" tIns="45720"/>
        <a:lstStyle/>
        <a:p>
          <a:r>
            <a:rPr lang="en-US" sz="1700" dirty="0" smtClean="0"/>
            <a:t>Discuss &amp; finalize categorization of goals &amp; strategies</a:t>
          </a:r>
          <a:endParaRPr lang="en-US" sz="1700" dirty="0"/>
        </a:p>
      </dgm:t>
    </dgm:pt>
    <dgm:pt modelId="{0813F7B5-D655-4DF3-BA83-4983E7D08E14}" type="parTrans" cxnId="{9733AC20-0FDF-47B9-9348-F24906015C4D}">
      <dgm:prSet/>
      <dgm:spPr/>
      <dgm:t>
        <a:bodyPr/>
        <a:lstStyle/>
        <a:p>
          <a:endParaRPr lang="en-US"/>
        </a:p>
      </dgm:t>
    </dgm:pt>
    <dgm:pt modelId="{E3F28EEA-FC04-45DF-8288-DB85A8899F0C}" type="sibTrans" cxnId="{9733AC20-0FDF-47B9-9348-F24906015C4D}">
      <dgm:prSet/>
      <dgm:spPr/>
      <dgm:t>
        <a:bodyPr/>
        <a:lstStyle/>
        <a:p>
          <a:endParaRPr lang="en-US"/>
        </a:p>
      </dgm:t>
    </dgm:pt>
    <dgm:pt modelId="{28035350-1BA3-4F2A-80FF-6C564A9501B5}">
      <dgm:prSet phldrT="[Text]"/>
      <dgm:spPr>
        <a:solidFill>
          <a:srgbClr val="8064A2"/>
        </a:solidFill>
        <a:ln>
          <a:solidFill>
            <a:srgbClr val="8064A2"/>
          </a:solidFill>
        </a:ln>
      </dgm:spPr>
      <dgm:t>
        <a:bodyPr/>
        <a:lstStyle/>
        <a:p>
          <a:r>
            <a:rPr lang="en-US" dirty="0" smtClean="0"/>
            <a:t>April 28th</a:t>
          </a:r>
          <a:endParaRPr lang="en-US" dirty="0"/>
        </a:p>
      </dgm:t>
    </dgm:pt>
    <dgm:pt modelId="{8413607E-CFC6-4E9C-8260-7ABB1079DF3A}" type="parTrans" cxnId="{5D4C1CBB-4FF9-40D3-9B6F-7B0F662AD383}">
      <dgm:prSet/>
      <dgm:spPr/>
      <dgm:t>
        <a:bodyPr/>
        <a:lstStyle/>
        <a:p>
          <a:endParaRPr lang="en-US"/>
        </a:p>
      </dgm:t>
    </dgm:pt>
    <dgm:pt modelId="{F83F4962-88A4-4933-AC68-F84DC534FC74}" type="sibTrans" cxnId="{5D4C1CBB-4FF9-40D3-9B6F-7B0F662AD383}">
      <dgm:prSet/>
      <dgm:spPr/>
      <dgm:t>
        <a:bodyPr/>
        <a:lstStyle/>
        <a:p>
          <a:endParaRPr lang="en-US"/>
        </a:p>
      </dgm:t>
    </dgm:pt>
    <dgm:pt modelId="{B8A62F41-629B-4952-A041-CE72A2EE4A80}">
      <dgm:prSet phldrT="[Text]" custT="1"/>
      <dgm:spPr>
        <a:solidFill>
          <a:srgbClr val="D8D3E0">
            <a:alpha val="89804"/>
          </a:srgbClr>
        </a:solidFill>
      </dgm:spPr>
      <dgm:t>
        <a:bodyPr/>
        <a:lstStyle/>
        <a:p>
          <a:r>
            <a:rPr lang="en-US" sz="1700" dirty="0" smtClean="0"/>
            <a:t>Assess viability of strategies (including budget, staffing &amp; political will), and adjust as necessary</a:t>
          </a:r>
        </a:p>
      </dgm:t>
    </dgm:pt>
    <dgm:pt modelId="{ECA34958-769B-4653-AB62-0B28B4B3EBE2}" type="parTrans" cxnId="{93E28393-C11D-4AC4-AC72-A822D94BC523}">
      <dgm:prSet/>
      <dgm:spPr/>
      <dgm:t>
        <a:bodyPr/>
        <a:lstStyle/>
        <a:p>
          <a:endParaRPr lang="en-US"/>
        </a:p>
      </dgm:t>
    </dgm:pt>
    <dgm:pt modelId="{4E05B4B2-9C9F-4C7E-8476-389D4E57E744}" type="sibTrans" cxnId="{93E28393-C11D-4AC4-AC72-A822D94BC523}">
      <dgm:prSet/>
      <dgm:spPr/>
      <dgm:t>
        <a:bodyPr/>
        <a:lstStyle/>
        <a:p>
          <a:endParaRPr lang="en-US"/>
        </a:p>
      </dgm:t>
    </dgm:pt>
    <dgm:pt modelId="{90E9D5BA-970A-42C2-BB84-73B22EE704A0}">
      <dgm:prSet phldrT="[Text]" custT="1"/>
      <dgm:spPr>
        <a:solidFill>
          <a:srgbClr val="E8D0D0">
            <a:alpha val="89804"/>
          </a:srgbClr>
        </a:solidFill>
      </dgm:spPr>
      <dgm:t>
        <a:bodyPr/>
        <a:lstStyle/>
        <a:p>
          <a:r>
            <a:rPr lang="en-US" sz="1700" dirty="0" smtClean="0"/>
            <a:t>Identify gaps and overlaps</a:t>
          </a:r>
          <a:endParaRPr lang="en-US" sz="1700" dirty="0"/>
        </a:p>
      </dgm:t>
    </dgm:pt>
    <dgm:pt modelId="{65E086C3-DD0D-47D9-AFD7-B71B2F4CB9BF}" type="parTrans" cxnId="{E608BA70-A5E5-4A0E-828F-E0975013DDC2}">
      <dgm:prSet/>
      <dgm:spPr/>
      <dgm:t>
        <a:bodyPr/>
        <a:lstStyle/>
        <a:p>
          <a:endParaRPr lang="en-US"/>
        </a:p>
      </dgm:t>
    </dgm:pt>
    <dgm:pt modelId="{17FCAC96-5154-4551-8D4C-8F3D27B71DFD}" type="sibTrans" cxnId="{E608BA70-A5E5-4A0E-828F-E0975013DDC2}">
      <dgm:prSet/>
      <dgm:spPr/>
      <dgm:t>
        <a:bodyPr/>
        <a:lstStyle/>
        <a:p>
          <a:endParaRPr lang="en-US"/>
        </a:p>
      </dgm:t>
    </dgm:pt>
    <dgm:pt modelId="{681A57CD-0985-4D7F-927D-07E74B63C91D}">
      <dgm:prSet phldrT="[Text]" custT="1"/>
      <dgm:spPr>
        <a:solidFill>
          <a:srgbClr val="E8D0D0">
            <a:alpha val="89804"/>
          </a:srgbClr>
        </a:solidFill>
      </dgm:spPr>
      <dgm:t>
        <a:bodyPr/>
        <a:lstStyle/>
        <a:p>
          <a:r>
            <a:rPr lang="en-US" sz="1700" dirty="0" smtClean="0"/>
            <a:t>Become familiar with all goals and strategies</a:t>
          </a:r>
          <a:endParaRPr lang="en-US" sz="1700" dirty="0"/>
        </a:p>
      </dgm:t>
    </dgm:pt>
    <dgm:pt modelId="{152F3EDF-3EDD-4745-8636-60B025D5D22D}" type="parTrans" cxnId="{2D0F8F44-A5CF-41C7-98BA-9C37FFE7D134}">
      <dgm:prSet/>
      <dgm:spPr/>
      <dgm:t>
        <a:bodyPr/>
        <a:lstStyle/>
        <a:p>
          <a:endParaRPr lang="en-US"/>
        </a:p>
      </dgm:t>
    </dgm:pt>
    <dgm:pt modelId="{D32DB3FA-12A3-4657-A0BC-B128CEB4E89F}" type="sibTrans" cxnId="{2D0F8F44-A5CF-41C7-98BA-9C37FFE7D134}">
      <dgm:prSet/>
      <dgm:spPr/>
      <dgm:t>
        <a:bodyPr/>
        <a:lstStyle/>
        <a:p>
          <a:endParaRPr lang="en-US"/>
        </a:p>
      </dgm:t>
    </dgm:pt>
    <dgm:pt modelId="{8BCDF745-74C8-408B-959E-C0E1A501266B}">
      <dgm:prSet phldrT="[Text]" custT="1"/>
      <dgm:spPr>
        <a:solidFill>
          <a:srgbClr val="D8D3E0">
            <a:alpha val="89804"/>
          </a:srgbClr>
        </a:solidFill>
      </dgm:spPr>
      <dgm:t>
        <a:bodyPr/>
        <a:lstStyle/>
        <a:p>
          <a:r>
            <a:rPr lang="en-US" sz="1700" dirty="0" smtClean="0"/>
            <a:t>Identify new resources needed</a:t>
          </a:r>
        </a:p>
      </dgm:t>
    </dgm:pt>
    <dgm:pt modelId="{BDB21CFE-DD1A-4BF4-9336-4E3C40D03613}" type="parTrans" cxnId="{7B51D0E1-BF09-4058-BE2D-5F7F0F3C9AE8}">
      <dgm:prSet/>
      <dgm:spPr/>
      <dgm:t>
        <a:bodyPr/>
        <a:lstStyle/>
        <a:p>
          <a:endParaRPr lang="en-US"/>
        </a:p>
      </dgm:t>
    </dgm:pt>
    <dgm:pt modelId="{FBF6DA1F-021D-468B-B87C-517D60AB60DF}" type="sibTrans" cxnId="{7B51D0E1-BF09-4058-BE2D-5F7F0F3C9AE8}">
      <dgm:prSet/>
      <dgm:spPr/>
      <dgm:t>
        <a:bodyPr/>
        <a:lstStyle/>
        <a:p>
          <a:endParaRPr lang="en-US"/>
        </a:p>
      </dgm:t>
    </dgm:pt>
    <dgm:pt modelId="{5B2644D4-3EC0-4A87-B1DC-30C7D4E952FF}">
      <dgm:prSet phldrT="[Text]" custT="1"/>
      <dgm:spPr>
        <a:solidFill>
          <a:srgbClr val="D8D3E0">
            <a:alpha val="89804"/>
          </a:srgbClr>
        </a:solidFill>
      </dgm:spPr>
      <dgm:t>
        <a:bodyPr/>
        <a:lstStyle/>
        <a:p>
          <a:r>
            <a:rPr lang="en-US" sz="1700" dirty="0" smtClean="0"/>
            <a:t>Conversation about owners for implementation</a:t>
          </a:r>
        </a:p>
      </dgm:t>
    </dgm:pt>
    <dgm:pt modelId="{60F6947D-3C8B-4C0B-A3DC-B7C3543DF0F5}" type="parTrans" cxnId="{5756097D-A987-4F75-9AD2-8BF96429F5F1}">
      <dgm:prSet/>
      <dgm:spPr/>
      <dgm:t>
        <a:bodyPr/>
        <a:lstStyle/>
        <a:p>
          <a:endParaRPr lang="en-US"/>
        </a:p>
      </dgm:t>
    </dgm:pt>
    <dgm:pt modelId="{364DAFE0-17D6-49CF-818E-11028EFD4E5F}" type="sibTrans" cxnId="{5756097D-A987-4F75-9AD2-8BF96429F5F1}">
      <dgm:prSet/>
      <dgm:spPr/>
      <dgm:t>
        <a:bodyPr/>
        <a:lstStyle/>
        <a:p>
          <a:endParaRPr lang="en-US"/>
        </a:p>
      </dgm:t>
    </dgm:pt>
    <dgm:pt modelId="{CEED131E-5A87-4E0B-AA7E-65BFA923A721}">
      <dgm:prSet phldrT="[Text]" custT="1"/>
      <dgm:spPr>
        <a:solidFill>
          <a:srgbClr val="DEE7D1">
            <a:alpha val="89804"/>
          </a:srgbClr>
        </a:solidFill>
      </dgm:spPr>
      <dgm:t>
        <a:bodyPr lIns="45720" tIns="45720"/>
        <a:lstStyle/>
        <a:p>
          <a:r>
            <a:rPr lang="en-US" sz="1700" dirty="0" smtClean="0"/>
            <a:t>Begin to map strategies over time</a:t>
          </a:r>
          <a:endParaRPr lang="en-US" sz="1700" dirty="0"/>
        </a:p>
      </dgm:t>
    </dgm:pt>
    <dgm:pt modelId="{0F7D31C3-7354-44DA-A499-F5A5AD90381E}" type="parTrans" cxnId="{4E9B32E5-0265-4608-BA27-B504B1D92C25}">
      <dgm:prSet/>
      <dgm:spPr/>
      <dgm:t>
        <a:bodyPr/>
        <a:lstStyle/>
        <a:p>
          <a:endParaRPr lang="en-US"/>
        </a:p>
      </dgm:t>
    </dgm:pt>
    <dgm:pt modelId="{B351CB76-98B7-4F88-B145-FD28EAA9B905}" type="sibTrans" cxnId="{4E9B32E5-0265-4608-BA27-B504B1D92C25}">
      <dgm:prSet/>
      <dgm:spPr/>
      <dgm:t>
        <a:bodyPr/>
        <a:lstStyle/>
        <a:p>
          <a:endParaRPr lang="en-US"/>
        </a:p>
      </dgm:t>
    </dgm:pt>
    <dgm:pt modelId="{8FE90D8F-B421-48F2-9775-AD92F8CB8BD6}" type="pres">
      <dgm:prSet presAssocID="{44B2BA3F-F573-48FC-B75E-F6157096122C}" presName="Name0" presStyleCnt="0">
        <dgm:presLayoutVars>
          <dgm:dir/>
          <dgm:animLvl val="lvl"/>
          <dgm:resizeHandles val="exact"/>
        </dgm:presLayoutVars>
      </dgm:prSet>
      <dgm:spPr/>
      <dgm:t>
        <a:bodyPr/>
        <a:lstStyle/>
        <a:p>
          <a:endParaRPr lang="en-US"/>
        </a:p>
      </dgm:t>
    </dgm:pt>
    <dgm:pt modelId="{12ABB354-DEEE-4DA9-8EEA-B59A4960CE8F}" type="pres">
      <dgm:prSet presAssocID="{056579B8-A962-4536-B640-DE2F65EA6521}" presName="composite" presStyleCnt="0"/>
      <dgm:spPr/>
    </dgm:pt>
    <dgm:pt modelId="{EF920E38-2C30-4F53-AB61-A158363AFC9D}" type="pres">
      <dgm:prSet presAssocID="{056579B8-A962-4536-B640-DE2F65EA6521}" presName="parTx" presStyleLbl="alignNode1" presStyleIdx="0" presStyleCnt="3">
        <dgm:presLayoutVars>
          <dgm:chMax val="0"/>
          <dgm:chPref val="0"/>
          <dgm:bulletEnabled val="1"/>
        </dgm:presLayoutVars>
      </dgm:prSet>
      <dgm:spPr/>
      <dgm:t>
        <a:bodyPr/>
        <a:lstStyle/>
        <a:p>
          <a:endParaRPr lang="en-US"/>
        </a:p>
      </dgm:t>
    </dgm:pt>
    <dgm:pt modelId="{F6AD6487-D5FF-423C-A2EF-F5DB5C3B2BA5}" type="pres">
      <dgm:prSet presAssocID="{056579B8-A962-4536-B640-DE2F65EA6521}" presName="desTx" presStyleLbl="alignAccFollowNode1" presStyleIdx="0" presStyleCnt="3">
        <dgm:presLayoutVars>
          <dgm:bulletEnabled val="1"/>
        </dgm:presLayoutVars>
      </dgm:prSet>
      <dgm:spPr/>
      <dgm:t>
        <a:bodyPr/>
        <a:lstStyle/>
        <a:p>
          <a:endParaRPr lang="en-US"/>
        </a:p>
      </dgm:t>
    </dgm:pt>
    <dgm:pt modelId="{FA09CE15-3981-4966-B4BF-E230FD9E39F1}" type="pres">
      <dgm:prSet presAssocID="{3E674A12-7903-4259-BEA7-AEF893446CB5}" presName="space" presStyleCnt="0"/>
      <dgm:spPr/>
    </dgm:pt>
    <dgm:pt modelId="{FE4BC5E8-2528-4E45-BD80-480298854B6F}" type="pres">
      <dgm:prSet presAssocID="{77961B42-EF48-4403-8B02-67852801184C}" presName="composite" presStyleCnt="0"/>
      <dgm:spPr/>
    </dgm:pt>
    <dgm:pt modelId="{38200FA7-B1F0-4980-9F24-0454369E8B64}" type="pres">
      <dgm:prSet presAssocID="{77961B42-EF48-4403-8B02-67852801184C}" presName="parTx" presStyleLbl="alignNode1" presStyleIdx="1" presStyleCnt="3">
        <dgm:presLayoutVars>
          <dgm:chMax val="0"/>
          <dgm:chPref val="0"/>
          <dgm:bulletEnabled val="1"/>
        </dgm:presLayoutVars>
      </dgm:prSet>
      <dgm:spPr/>
      <dgm:t>
        <a:bodyPr/>
        <a:lstStyle/>
        <a:p>
          <a:endParaRPr lang="en-US"/>
        </a:p>
      </dgm:t>
    </dgm:pt>
    <dgm:pt modelId="{CB11CB47-867F-40BC-8B51-3AFF64BA3EA8}" type="pres">
      <dgm:prSet presAssocID="{77961B42-EF48-4403-8B02-67852801184C}" presName="desTx" presStyleLbl="alignAccFollowNode1" presStyleIdx="1" presStyleCnt="3">
        <dgm:presLayoutVars>
          <dgm:bulletEnabled val="1"/>
        </dgm:presLayoutVars>
      </dgm:prSet>
      <dgm:spPr/>
      <dgm:t>
        <a:bodyPr/>
        <a:lstStyle/>
        <a:p>
          <a:endParaRPr lang="en-US"/>
        </a:p>
      </dgm:t>
    </dgm:pt>
    <dgm:pt modelId="{B7A5E551-1DFD-4BC3-AF38-EC486C83528E}" type="pres">
      <dgm:prSet presAssocID="{4E743934-9423-4606-86A0-DFB1BE0B0C45}" presName="space" presStyleCnt="0"/>
      <dgm:spPr/>
    </dgm:pt>
    <dgm:pt modelId="{BC9BAEC3-CCC0-4F55-9466-16890FBE0CE1}" type="pres">
      <dgm:prSet presAssocID="{28035350-1BA3-4F2A-80FF-6C564A9501B5}" presName="composite" presStyleCnt="0"/>
      <dgm:spPr/>
    </dgm:pt>
    <dgm:pt modelId="{7445925C-9778-4237-906E-9BEFCA692C9B}" type="pres">
      <dgm:prSet presAssocID="{28035350-1BA3-4F2A-80FF-6C564A9501B5}" presName="parTx" presStyleLbl="alignNode1" presStyleIdx="2" presStyleCnt="3">
        <dgm:presLayoutVars>
          <dgm:chMax val="0"/>
          <dgm:chPref val="0"/>
          <dgm:bulletEnabled val="1"/>
        </dgm:presLayoutVars>
      </dgm:prSet>
      <dgm:spPr/>
      <dgm:t>
        <a:bodyPr/>
        <a:lstStyle/>
        <a:p>
          <a:endParaRPr lang="en-US"/>
        </a:p>
      </dgm:t>
    </dgm:pt>
    <dgm:pt modelId="{735B3F2D-4044-4236-B79E-434956557125}" type="pres">
      <dgm:prSet presAssocID="{28035350-1BA3-4F2A-80FF-6C564A9501B5}" presName="desTx" presStyleLbl="alignAccFollowNode1" presStyleIdx="2" presStyleCnt="3">
        <dgm:presLayoutVars>
          <dgm:bulletEnabled val="1"/>
        </dgm:presLayoutVars>
      </dgm:prSet>
      <dgm:spPr/>
      <dgm:t>
        <a:bodyPr/>
        <a:lstStyle/>
        <a:p>
          <a:endParaRPr lang="en-US"/>
        </a:p>
      </dgm:t>
    </dgm:pt>
  </dgm:ptLst>
  <dgm:cxnLst>
    <dgm:cxn modelId="{93E28393-C11D-4AC4-AC72-A822D94BC523}" srcId="{28035350-1BA3-4F2A-80FF-6C564A9501B5}" destId="{B8A62F41-629B-4952-A041-CE72A2EE4A80}" srcOrd="0" destOrd="0" parTransId="{ECA34958-769B-4653-AB62-0B28B4B3EBE2}" sibTransId="{4E05B4B2-9C9F-4C7E-8476-389D4E57E744}"/>
    <dgm:cxn modelId="{C7BFCDCF-C306-4F90-BADB-0A2F1F47A7FB}" type="presOf" srcId="{B7BEB4E3-241A-4109-8EF6-C1C9D957FE6E}" destId="{F6AD6487-D5FF-423C-A2EF-F5DB5C3B2BA5}" srcOrd="0" destOrd="1" presId="urn:microsoft.com/office/officeart/2005/8/layout/hList1"/>
    <dgm:cxn modelId="{009BDBCE-C3B5-47E2-85D3-43235AA402B7}" type="presOf" srcId="{8BCDF745-74C8-408B-959E-C0E1A501266B}" destId="{735B3F2D-4044-4236-B79E-434956557125}" srcOrd="0" destOrd="1" presId="urn:microsoft.com/office/officeart/2005/8/layout/hList1"/>
    <dgm:cxn modelId="{7B51D0E1-BF09-4058-BE2D-5F7F0F3C9AE8}" srcId="{28035350-1BA3-4F2A-80FF-6C564A9501B5}" destId="{8BCDF745-74C8-408B-959E-C0E1A501266B}" srcOrd="1" destOrd="0" parTransId="{BDB21CFE-DD1A-4BF4-9336-4E3C40D03613}" sibTransId="{FBF6DA1F-021D-468B-B87C-517D60AB60DF}"/>
    <dgm:cxn modelId="{CAF3BED9-6D06-4102-B75E-10E7606FCE3D}" srcId="{056579B8-A962-4536-B640-DE2F65EA6521}" destId="{B7BEB4E3-241A-4109-8EF6-C1C9D957FE6E}" srcOrd="1" destOrd="0" parTransId="{D85D9A23-C587-490D-BACE-EB92EE0AC1E6}" sibTransId="{B798AC4A-367C-427C-960D-C90CC2D304B0}"/>
    <dgm:cxn modelId="{5756097D-A987-4F75-9AD2-8BF96429F5F1}" srcId="{28035350-1BA3-4F2A-80FF-6C564A9501B5}" destId="{5B2644D4-3EC0-4A87-B1DC-30C7D4E952FF}" srcOrd="2" destOrd="0" parTransId="{60F6947D-3C8B-4C0B-A3DC-B7C3543DF0F5}" sibTransId="{364DAFE0-17D6-49CF-818E-11028EFD4E5F}"/>
    <dgm:cxn modelId="{4C2AC622-B994-4ED2-A927-321B0E89366E}" type="presOf" srcId="{44B2BA3F-F573-48FC-B75E-F6157096122C}" destId="{8FE90D8F-B421-48F2-9775-AD92F8CB8BD6}" srcOrd="0" destOrd="0" presId="urn:microsoft.com/office/officeart/2005/8/layout/hList1"/>
    <dgm:cxn modelId="{9733AC20-0FDF-47B9-9348-F24906015C4D}" srcId="{77961B42-EF48-4403-8B02-67852801184C}" destId="{CC85A99F-710A-439F-A784-EC4F056FE10F}" srcOrd="0" destOrd="0" parTransId="{0813F7B5-D655-4DF3-BA83-4983E7D08E14}" sibTransId="{E3F28EEA-FC04-45DF-8288-DB85A8899F0C}"/>
    <dgm:cxn modelId="{82415872-8179-4AC7-93F3-E33F37E4893F}" srcId="{44B2BA3F-F573-48FC-B75E-F6157096122C}" destId="{056579B8-A962-4536-B640-DE2F65EA6521}" srcOrd="0" destOrd="0" parTransId="{534D45C3-3080-4435-8098-1929D4DE8066}" sibTransId="{3E674A12-7903-4259-BEA7-AEF893446CB5}"/>
    <dgm:cxn modelId="{79DE9FCA-EDD0-4240-B866-60CB1C6E1810}" type="presOf" srcId="{28035350-1BA3-4F2A-80FF-6C564A9501B5}" destId="{7445925C-9778-4237-906E-9BEFCA692C9B}" srcOrd="0" destOrd="0" presId="urn:microsoft.com/office/officeart/2005/8/layout/hList1"/>
    <dgm:cxn modelId="{447935BE-8230-4DA3-AD64-8CB6D0A766BF}" type="presOf" srcId="{B8A62F41-629B-4952-A041-CE72A2EE4A80}" destId="{735B3F2D-4044-4236-B79E-434956557125}" srcOrd="0" destOrd="0" presId="urn:microsoft.com/office/officeart/2005/8/layout/hList1"/>
    <dgm:cxn modelId="{747BAAA1-5BFF-4E7F-ACC3-4843168BB060}" type="presOf" srcId="{681A57CD-0985-4D7F-927D-07E74B63C91D}" destId="{F6AD6487-D5FF-423C-A2EF-F5DB5C3B2BA5}" srcOrd="0" destOrd="0" presId="urn:microsoft.com/office/officeart/2005/8/layout/hList1"/>
    <dgm:cxn modelId="{D9BC887D-186A-4970-94C4-7A0C29EEED77}" type="presOf" srcId="{CEED131E-5A87-4E0B-AA7E-65BFA923A721}" destId="{CB11CB47-867F-40BC-8B51-3AFF64BA3EA8}" srcOrd="0" destOrd="1" presId="urn:microsoft.com/office/officeart/2005/8/layout/hList1"/>
    <dgm:cxn modelId="{12A90039-F8BC-466B-99CC-589A03ED32D0}" type="presOf" srcId="{90E9D5BA-970A-42C2-BB84-73B22EE704A0}" destId="{F6AD6487-D5FF-423C-A2EF-F5DB5C3B2BA5}" srcOrd="0" destOrd="2" presId="urn:microsoft.com/office/officeart/2005/8/layout/hList1"/>
    <dgm:cxn modelId="{2B548254-A889-4B0A-8009-A942B8D1189F}" type="presOf" srcId="{77961B42-EF48-4403-8B02-67852801184C}" destId="{38200FA7-B1F0-4980-9F24-0454369E8B64}" srcOrd="0" destOrd="0" presId="urn:microsoft.com/office/officeart/2005/8/layout/hList1"/>
    <dgm:cxn modelId="{BD8626E1-8AEA-4DE2-B12B-30BB8AED2E8E}" type="presOf" srcId="{CC85A99F-710A-439F-A784-EC4F056FE10F}" destId="{CB11CB47-867F-40BC-8B51-3AFF64BA3EA8}" srcOrd="0" destOrd="0" presId="urn:microsoft.com/office/officeart/2005/8/layout/hList1"/>
    <dgm:cxn modelId="{024278C6-E79A-4B8D-9D98-2B5DB725D73D}" type="presOf" srcId="{5B2644D4-3EC0-4A87-B1DC-30C7D4E952FF}" destId="{735B3F2D-4044-4236-B79E-434956557125}" srcOrd="0" destOrd="2" presId="urn:microsoft.com/office/officeart/2005/8/layout/hList1"/>
    <dgm:cxn modelId="{5D4C1CBB-4FF9-40D3-9B6F-7B0F662AD383}" srcId="{44B2BA3F-F573-48FC-B75E-F6157096122C}" destId="{28035350-1BA3-4F2A-80FF-6C564A9501B5}" srcOrd="2" destOrd="0" parTransId="{8413607E-CFC6-4E9C-8260-7ABB1079DF3A}" sibTransId="{F83F4962-88A4-4933-AC68-F84DC534FC74}"/>
    <dgm:cxn modelId="{C900C76B-910F-497A-881E-9DF7E61E9B41}" srcId="{44B2BA3F-F573-48FC-B75E-F6157096122C}" destId="{77961B42-EF48-4403-8B02-67852801184C}" srcOrd="1" destOrd="0" parTransId="{D7DF5E56-5BC9-4D1A-9737-7257F418AF33}" sibTransId="{4E743934-9423-4606-86A0-DFB1BE0B0C45}"/>
    <dgm:cxn modelId="{E608BA70-A5E5-4A0E-828F-E0975013DDC2}" srcId="{056579B8-A962-4536-B640-DE2F65EA6521}" destId="{90E9D5BA-970A-42C2-BB84-73B22EE704A0}" srcOrd="2" destOrd="0" parTransId="{65E086C3-DD0D-47D9-AFD7-B71B2F4CB9BF}" sibTransId="{17FCAC96-5154-4551-8D4C-8F3D27B71DFD}"/>
    <dgm:cxn modelId="{4E9B32E5-0265-4608-BA27-B504B1D92C25}" srcId="{77961B42-EF48-4403-8B02-67852801184C}" destId="{CEED131E-5A87-4E0B-AA7E-65BFA923A721}" srcOrd="1" destOrd="0" parTransId="{0F7D31C3-7354-44DA-A499-F5A5AD90381E}" sibTransId="{B351CB76-98B7-4F88-B145-FD28EAA9B905}"/>
    <dgm:cxn modelId="{2D0F8F44-A5CF-41C7-98BA-9C37FFE7D134}" srcId="{056579B8-A962-4536-B640-DE2F65EA6521}" destId="{681A57CD-0985-4D7F-927D-07E74B63C91D}" srcOrd="0" destOrd="0" parTransId="{152F3EDF-3EDD-4745-8636-60B025D5D22D}" sibTransId="{D32DB3FA-12A3-4657-A0BC-B128CEB4E89F}"/>
    <dgm:cxn modelId="{1BB0179E-4782-4038-9423-C99A03F37904}" type="presOf" srcId="{056579B8-A962-4536-B640-DE2F65EA6521}" destId="{EF920E38-2C30-4F53-AB61-A158363AFC9D}" srcOrd="0" destOrd="0" presId="urn:microsoft.com/office/officeart/2005/8/layout/hList1"/>
    <dgm:cxn modelId="{B84C50E3-C1F8-4260-AADF-DFBCA2D93BBB}" type="presParOf" srcId="{8FE90D8F-B421-48F2-9775-AD92F8CB8BD6}" destId="{12ABB354-DEEE-4DA9-8EEA-B59A4960CE8F}" srcOrd="0" destOrd="0" presId="urn:microsoft.com/office/officeart/2005/8/layout/hList1"/>
    <dgm:cxn modelId="{EBBDD68B-3A6D-4EC8-A8C7-EE64D2963A0B}" type="presParOf" srcId="{12ABB354-DEEE-4DA9-8EEA-B59A4960CE8F}" destId="{EF920E38-2C30-4F53-AB61-A158363AFC9D}" srcOrd="0" destOrd="0" presId="urn:microsoft.com/office/officeart/2005/8/layout/hList1"/>
    <dgm:cxn modelId="{E08292F5-7281-46A0-8ADA-0D1F01043250}" type="presParOf" srcId="{12ABB354-DEEE-4DA9-8EEA-B59A4960CE8F}" destId="{F6AD6487-D5FF-423C-A2EF-F5DB5C3B2BA5}" srcOrd="1" destOrd="0" presId="urn:microsoft.com/office/officeart/2005/8/layout/hList1"/>
    <dgm:cxn modelId="{DA6769E7-6ABC-4558-9FDD-7FC1669A7B6F}" type="presParOf" srcId="{8FE90D8F-B421-48F2-9775-AD92F8CB8BD6}" destId="{FA09CE15-3981-4966-B4BF-E230FD9E39F1}" srcOrd="1" destOrd="0" presId="urn:microsoft.com/office/officeart/2005/8/layout/hList1"/>
    <dgm:cxn modelId="{EAC0AAA2-A038-40C6-B478-D77B8271BD85}" type="presParOf" srcId="{8FE90D8F-B421-48F2-9775-AD92F8CB8BD6}" destId="{FE4BC5E8-2528-4E45-BD80-480298854B6F}" srcOrd="2" destOrd="0" presId="urn:microsoft.com/office/officeart/2005/8/layout/hList1"/>
    <dgm:cxn modelId="{7CA2376A-030F-4619-B522-35A47D9C4799}" type="presParOf" srcId="{FE4BC5E8-2528-4E45-BD80-480298854B6F}" destId="{38200FA7-B1F0-4980-9F24-0454369E8B64}" srcOrd="0" destOrd="0" presId="urn:microsoft.com/office/officeart/2005/8/layout/hList1"/>
    <dgm:cxn modelId="{4368E4D8-1935-4945-B62D-CBD928BAE56A}" type="presParOf" srcId="{FE4BC5E8-2528-4E45-BD80-480298854B6F}" destId="{CB11CB47-867F-40BC-8B51-3AFF64BA3EA8}" srcOrd="1" destOrd="0" presId="urn:microsoft.com/office/officeart/2005/8/layout/hList1"/>
    <dgm:cxn modelId="{8627EDC1-3CEF-40A1-B8D3-F28FCEC4108E}" type="presParOf" srcId="{8FE90D8F-B421-48F2-9775-AD92F8CB8BD6}" destId="{B7A5E551-1DFD-4BC3-AF38-EC486C83528E}" srcOrd="3" destOrd="0" presId="urn:microsoft.com/office/officeart/2005/8/layout/hList1"/>
    <dgm:cxn modelId="{AD190541-1B3D-4739-94BC-C8B42D93773E}" type="presParOf" srcId="{8FE90D8F-B421-48F2-9775-AD92F8CB8BD6}" destId="{BC9BAEC3-CCC0-4F55-9466-16890FBE0CE1}" srcOrd="4" destOrd="0" presId="urn:microsoft.com/office/officeart/2005/8/layout/hList1"/>
    <dgm:cxn modelId="{E1D31A75-82BD-4F0E-98A9-BABB896D2391}" type="presParOf" srcId="{BC9BAEC3-CCC0-4F55-9466-16890FBE0CE1}" destId="{7445925C-9778-4237-906E-9BEFCA692C9B}" srcOrd="0" destOrd="0" presId="urn:microsoft.com/office/officeart/2005/8/layout/hList1"/>
    <dgm:cxn modelId="{449D630D-92F4-4D1C-80B0-973BD2124847}" type="presParOf" srcId="{BC9BAEC3-CCC0-4F55-9466-16890FBE0CE1}" destId="{735B3F2D-4044-4236-B79E-43495655712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20E38-2C30-4F53-AB61-A158363AFC9D}">
      <dsp:nvSpPr>
        <dsp:cNvPr id="0" name=""/>
        <dsp:cNvSpPr/>
      </dsp:nvSpPr>
      <dsp:spPr>
        <a:xfrm>
          <a:off x="1928" y="1286325"/>
          <a:ext cx="1880592" cy="691200"/>
        </a:xfrm>
        <a:prstGeom prst="rect">
          <a:avLst/>
        </a:prstGeom>
        <a:solidFill>
          <a:srgbClr val="C0504D"/>
        </a:solidFill>
        <a:ln w="12700" cap="flat" cmpd="sng" algn="ctr">
          <a:solidFill>
            <a:srgbClr val="C050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Last Session</a:t>
          </a:r>
          <a:endParaRPr lang="en-US" sz="2400" kern="1200" dirty="0"/>
        </a:p>
      </dsp:txBody>
      <dsp:txXfrm>
        <a:off x="1928" y="1286325"/>
        <a:ext cx="1880592" cy="691200"/>
      </dsp:txXfrm>
    </dsp:sp>
    <dsp:sp modelId="{F6AD6487-D5FF-423C-A2EF-F5DB5C3B2BA5}">
      <dsp:nvSpPr>
        <dsp:cNvPr id="0" name=""/>
        <dsp:cNvSpPr/>
      </dsp:nvSpPr>
      <dsp:spPr>
        <a:xfrm>
          <a:off x="1928" y="1977525"/>
          <a:ext cx="1880592" cy="3639869"/>
        </a:xfrm>
        <a:prstGeom prst="rect">
          <a:avLst/>
        </a:prstGeom>
        <a:solidFill>
          <a:srgbClr val="E8D0D0">
            <a:alpha val="89804"/>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Become familiar with all goals and strategies</a:t>
          </a:r>
          <a:endParaRPr lang="en-US" sz="1700" kern="1200" dirty="0"/>
        </a:p>
        <a:p>
          <a:pPr marL="171450" lvl="1" indent="-171450" algn="l" defTabSz="755650">
            <a:lnSpc>
              <a:spcPct val="90000"/>
            </a:lnSpc>
            <a:spcBef>
              <a:spcPct val="0"/>
            </a:spcBef>
            <a:spcAft>
              <a:spcPct val="15000"/>
            </a:spcAft>
            <a:buChar char="••"/>
          </a:pPr>
          <a:r>
            <a:rPr lang="en-US" sz="1700" kern="1200" dirty="0" smtClean="0"/>
            <a:t>Re-categorize goals &amp; strategies</a:t>
          </a:r>
          <a:endParaRPr lang="en-US" sz="1700" kern="1200" dirty="0"/>
        </a:p>
        <a:p>
          <a:pPr marL="171450" lvl="1" indent="-171450" algn="l" defTabSz="755650">
            <a:lnSpc>
              <a:spcPct val="90000"/>
            </a:lnSpc>
            <a:spcBef>
              <a:spcPct val="0"/>
            </a:spcBef>
            <a:spcAft>
              <a:spcPct val="15000"/>
            </a:spcAft>
            <a:buChar char="••"/>
          </a:pPr>
          <a:r>
            <a:rPr lang="en-US" sz="1700" kern="1200" dirty="0" smtClean="0"/>
            <a:t>Identify gaps and overlaps</a:t>
          </a:r>
          <a:endParaRPr lang="en-US" sz="1700" kern="1200" dirty="0"/>
        </a:p>
      </dsp:txBody>
      <dsp:txXfrm>
        <a:off x="1928" y="1977525"/>
        <a:ext cx="1880592" cy="3639869"/>
      </dsp:txXfrm>
    </dsp:sp>
    <dsp:sp modelId="{38200FA7-B1F0-4980-9F24-0454369E8B64}">
      <dsp:nvSpPr>
        <dsp:cNvPr id="0" name=""/>
        <dsp:cNvSpPr/>
      </dsp:nvSpPr>
      <dsp:spPr>
        <a:xfrm>
          <a:off x="2145803" y="1286325"/>
          <a:ext cx="1880592" cy="691200"/>
        </a:xfrm>
        <a:prstGeom prst="rect">
          <a:avLst/>
        </a:prstGeom>
        <a:solidFill>
          <a:srgbClr val="9BBB59"/>
        </a:solidFill>
        <a:ln w="12700" cap="flat" cmpd="sng" algn="ctr">
          <a:solidFill>
            <a:srgbClr val="9BBB5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Today</a:t>
          </a:r>
          <a:endParaRPr lang="en-US" sz="2400" kern="1200" dirty="0"/>
        </a:p>
      </dsp:txBody>
      <dsp:txXfrm>
        <a:off x="2145803" y="1286325"/>
        <a:ext cx="1880592" cy="691200"/>
      </dsp:txXfrm>
    </dsp:sp>
    <dsp:sp modelId="{CB11CB47-867F-40BC-8B51-3AFF64BA3EA8}">
      <dsp:nvSpPr>
        <dsp:cNvPr id="0" name=""/>
        <dsp:cNvSpPr/>
      </dsp:nvSpPr>
      <dsp:spPr>
        <a:xfrm>
          <a:off x="2145803" y="1977525"/>
          <a:ext cx="1880592" cy="3639869"/>
        </a:xfrm>
        <a:prstGeom prst="rect">
          <a:avLst/>
        </a:prstGeom>
        <a:solidFill>
          <a:srgbClr val="DEE7D1">
            <a:alpha val="89804"/>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Discuss &amp; finalize categorization of goals &amp; strategies</a:t>
          </a:r>
          <a:endParaRPr lang="en-US" sz="1700" kern="1200" dirty="0"/>
        </a:p>
        <a:p>
          <a:pPr marL="171450" lvl="1" indent="-171450" algn="l" defTabSz="755650">
            <a:lnSpc>
              <a:spcPct val="90000"/>
            </a:lnSpc>
            <a:spcBef>
              <a:spcPct val="0"/>
            </a:spcBef>
            <a:spcAft>
              <a:spcPct val="15000"/>
            </a:spcAft>
            <a:buChar char="••"/>
          </a:pPr>
          <a:r>
            <a:rPr lang="en-US" sz="1700" kern="1200" dirty="0" smtClean="0"/>
            <a:t>Begin to map strategies over time</a:t>
          </a:r>
          <a:endParaRPr lang="en-US" sz="1700" kern="1200" dirty="0"/>
        </a:p>
      </dsp:txBody>
      <dsp:txXfrm>
        <a:off x="2145803" y="1977525"/>
        <a:ext cx="1880592" cy="3639869"/>
      </dsp:txXfrm>
    </dsp:sp>
    <dsp:sp modelId="{7445925C-9778-4237-906E-9BEFCA692C9B}">
      <dsp:nvSpPr>
        <dsp:cNvPr id="0" name=""/>
        <dsp:cNvSpPr/>
      </dsp:nvSpPr>
      <dsp:spPr>
        <a:xfrm>
          <a:off x="4289679" y="1286325"/>
          <a:ext cx="1880592" cy="691200"/>
        </a:xfrm>
        <a:prstGeom prst="rect">
          <a:avLst/>
        </a:prstGeom>
        <a:solidFill>
          <a:srgbClr val="8064A2"/>
        </a:solidFill>
        <a:ln w="12700" cap="flat" cmpd="sng" algn="ctr">
          <a:solidFill>
            <a:srgbClr val="8064A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April 28th</a:t>
          </a:r>
          <a:endParaRPr lang="en-US" sz="2400" kern="1200" dirty="0"/>
        </a:p>
      </dsp:txBody>
      <dsp:txXfrm>
        <a:off x="4289679" y="1286325"/>
        <a:ext cx="1880592" cy="691200"/>
      </dsp:txXfrm>
    </dsp:sp>
    <dsp:sp modelId="{735B3F2D-4044-4236-B79E-434956557125}">
      <dsp:nvSpPr>
        <dsp:cNvPr id="0" name=""/>
        <dsp:cNvSpPr/>
      </dsp:nvSpPr>
      <dsp:spPr>
        <a:xfrm>
          <a:off x="4289679" y="1977525"/>
          <a:ext cx="1880592" cy="3639869"/>
        </a:xfrm>
        <a:prstGeom prst="rect">
          <a:avLst/>
        </a:prstGeom>
        <a:solidFill>
          <a:srgbClr val="D8D3E0">
            <a:alpha val="89804"/>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Assess viability of strategies (including budget, staffing &amp; political will), and adjust as necessary</a:t>
          </a:r>
        </a:p>
        <a:p>
          <a:pPr marL="171450" lvl="1" indent="-171450" algn="l" defTabSz="755650">
            <a:lnSpc>
              <a:spcPct val="90000"/>
            </a:lnSpc>
            <a:spcBef>
              <a:spcPct val="0"/>
            </a:spcBef>
            <a:spcAft>
              <a:spcPct val="15000"/>
            </a:spcAft>
            <a:buChar char="••"/>
          </a:pPr>
          <a:r>
            <a:rPr lang="en-US" sz="1700" kern="1200" dirty="0" smtClean="0"/>
            <a:t>Identify new resources needed</a:t>
          </a:r>
        </a:p>
        <a:p>
          <a:pPr marL="171450" lvl="1" indent="-171450" algn="l" defTabSz="755650">
            <a:lnSpc>
              <a:spcPct val="90000"/>
            </a:lnSpc>
            <a:spcBef>
              <a:spcPct val="0"/>
            </a:spcBef>
            <a:spcAft>
              <a:spcPct val="15000"/>
            </a:spcAft>
            <a:buChar char="••"/>
          </a:pPr>
          <a:r>
            <a:rPr lang="en-US" sz="1700" kern="1200" dirty="0" smtClean="0"/>
            <a:t>Conversation about owners for implementation</a:t>
          </a:r>
        </a:p>
      </dsp:txBody>
      <dsp:txXfrm>
        <a:off x="4289679" y="1977525"/>
        <a:ext cx="1880592" cy="363986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9A2EE-8D5C-41FA-B82A-5C95BAFC3060}" type="datetimeFigureOut">
              <a:rPr lang="en-US" smtClean="0"/>
              <a:t>1/11/2018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2C918-CC10-4209-B7A9-7089CBBD7A19}" type="slidenum">
              <a:rPr lang="en-US" smtClean="0"/>
              <a:t>‹#›</a:t>
            </a:fld>
            <a:endParaRPr lang="en-US"/>
          </a:p>
        </p:txBody>
      </p:sp>
    </p:spTree>
    <p:extLst>
      <p:ext uri="{BB962C8B-B14F-4D97-AF65-F5344CB8AC3E}">
        <p14:creationId xmlns:p14="http://schemas.microsoft.com/office/powerpoint/2010/main" val="14583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8B2C918-CC10-4209-B7A9-7089CBBD7A19}" type="slidenum">
              <a:rPr lang="en-US" smtClean="0"/>
              <a:t>1</a:t>
            </a:fld>
            <a:endParaRPr lang="en-US"/>
          </a:p>
        </p:txBody>
      </p:sp>
    </p:spTree>
    <p:extLst>
      <p:ext uri="{BB962C8B-B14F-4D97-AF65-F5344CB8AC3E}">
        <p14:creationId xmlns:p14="http://schemas.microsoft.com/office/powerpoint/2010/main" val="357474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b="1" dirty="0">
              <a:solidFill>
                <a:srgbClr val="A14240"/>
              </a:solidFill>
            </a:endParaRPr>
          </a:p>
        </p:txBody>
      </p:sp>
      <p:sp>
        <p:nvSpPr>
          <p:cNvPr id="4" name="Slide Number Placeholder 3"/>
          <p:cNvSpPr>
            <a:spLocks noGrp="1"/>
          </p:cNvSpPr>
          <p:nvPr>
            <p:ph type="sldNum" sz="quarter" idx="10"/>
          </p:nvPr>
        </p:nvSpPr>
        <p:spPr/>
        <p:txBody>
          <a:bodyPr/>
          <a:lstStyle/>
          <a:p>
            <a:fld id="{ADD5088E-6901-2F4B-9950-87DE8577A29F}" type="slidenum">
              <a:rPr lang="en-US" smtClean="0"/>
              <a:t>2</a:t>
            </a:fld>
            <a:endParaRPr lang="en-US"/>
          </a:p>
        </p:txBody>
      </p:sp>
    </p:spTree>
    <p:extLst>
      <p:ext uri="{BB962C8B-B14F-4D97-AF65-F5344CB8AC3E}">
        <p14:creationId xmlns:p14="http://schemas.microsoft.com/office/powerpoint/2010/main" val="377389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5088E-6901-2F4B-9950-87DE8577A29F}" type="slidenum">
              <a:rPr lang="en-US" smtClean="0"/>
              <a:t>4</a:t>
            </a:fld>
            <a:endParaRPr lang="en-US"/>
          </a:p>
        </p:txBody>
      </p:sp>
    </p:spTree>
    <p:extLst>
      <p:ext uri="{BB962C8B-B14F-4D97-AF65-F5344CB8AC3E}">
        <p14:creationId xmlns:p14="http://schemas.microsoft.com/office/powerpoint/2010/main" val="148191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5088E-6901-2F4B-9950-87DE8577A29F}" type="slidenum">
              <a:rPr lang="en-US" smtClean="0"/>
              <a:t>5</a:t>
            </a:fld>
            <a:endParaRPr lang="en-US"/>
          </a:p>
        </p:txBody>
      </p:sp>
    </p:spTree>
    <p:extLst>
      <p:ext uri="{BB962C8B-B14F-4D97-AF65-F5344CB8AC3E}">
        <p14:creationId xmlns:p14="http://schemas.microsoft.com/office/powerpoint/2010/main" val="185938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5088E-6901-2F4B-9950-87DE8577A29F}" type="slidenum">
              <a:rPr lang="en-US" smtClean="0"/>
              <a:t>6</a:t>
            </a:fld>
            <a:endParaRPr lang="en-US"/>
          </a:p>
        </p:txBody>
      </p:sp>
    </p:spTree>
    <p:extLst>
      <p:ext uri="{BB962C8B-B14F-4D97-AF65-F5344CB8AC3E}">
        <p14:creationId xmlns:p14="http://schemas.microsoft.com/office/powerpoint/2010/main" val="48532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DD5088E-6901-2F4B-9950-87DE8577A29F}" type="slidenum">
              <a:rPr lang="en-US" smtClean="0"/>
              <a:t>21</a:t>
            </a:fld>
            <a:endParaRPr lang="en-US"/>
          </a:p>
        </p:txBody>
      </p:sp>
    </p:spTree>
    <p:extLst>
      <p:ext uri="{BB962C8B-B14F-4D97-AF65-F5344CB8AC3E}">
        <p14:creationId xmlns:p14="http://schemas.microsoft.com/office/powerpoint/2010/main" val="28800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57250" y="4802719"/>
            <a:ext cx="5143500" cy="22076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491799-7E12-4684-AA8F-A58E56D9EFB0}" type="datetime1">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2FD1-5070-4375-B52E-FD7BB18AF3D1}" type="slidenum">
              <a:rPr lang="en-US" smtClean="0"/>
              <a:t>‹#›</a:t>
            </a:fld>
            <a:endParaRPr lang="en-US"/>
          </a:p>
        </p:txBody>
      </p:sp>
    </p:spTree>
    <p:extLst>
      <p:ext uri="{BB962C8B-B14F-4D97-AF65-F5344CB8AC3E}">
        <p14:creationId xmlns:p14="http://schemas.microsoft.com/office/powerpoint/2010/main" val="225721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3E31C0-DA75-4BF1-9453-1DEBE2EB2465}" type="datetime1">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2FD1-5070-4375-B52E-FD7BB18AF3D1}" type="slidenum">
              <a:rPr lang="en-US" smtClean="0"/>
              <a:t>‹#›</a:t>
            </a:fld>
            <a:endParaRPr lang="en-US"/>
          </a:p>
        </p:txBody>
      </p:sp>
    </p:spTree>
    <p:extLst>
      <p:ext uri="{BB962C8B-B14F-4D97-AF65-F5344CB8AC3E}">
        <p14:creationId xmlns:p14="http://schemas.microsoft.com/office/powerpoint/2010/main" val="79188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3"/>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3"/>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EDA74-6666-48A6-80BD-359A34402F46}" type="datetime1">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2FD1-5070-4375-B52E-FD7BB18AF3D1}" type="slidenum">
              <a:rPr lang="en-US" smtClean="0"/>
              <a:t>‹#›</a:t>
            </a:fld>
            <a:endParaRPr lang="en-US"/>
          </a:p>
        </p:txBody>
      </p:sp>
    </p:spTree>
    <p:extLst>
      <p:ext uri="{BB962C8B-B14F-4D97-AF65-F5344CB8AC3E}">
        <p14:creationId xmlns:p14="http://schemas.microsoft.com/office/powerpoint/2010/main" val="3603998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Profit Inner P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2900" y="1509188"/>
            <a:ext cx="6056710" cy="484716"/>
          </a:xfrm>
        </p:spPr>
        <p:txBody>
          <a:bodyPr/>
          <a:lstStyle>
            <a:lvl1pPr marL="0" indent="0">
              <a:buNone/>
              <a:defRPr sz="1800" cap="none">
                <a:solidFill>
                  <a:schemeClr val="accent2"/>
                </a:solidFill>
              </a:defRPr>
            </a:lvl1pPr>
          </a:lstStyle>
          <a:p>
            <a:pPr>
              <a:lnSpc>
                <a:spcPct val="110000"/>
              </a:lnSpc>
            </a:pPr>
            <a:r>
              <a:rPr lang="en-US" cap="all" dirty="0" smtClean="0">
                <a:solidFill>
                  <a:srgbClr val="BB3D8B"/>
                </a:solidFill>
                <a:latin typeface="Verdana"/>
                <a:cs typeface="Verdana"/>
              </a:rPr>
              <a:t>Additional text</a:t>
            </a:r>
            <a:endParaRPr lang="en-US" dirty="0"/>
          </a:p>
        </p:txBody>
      </p:sp>
      <p:sp>
        <p:nvSpPr>
          <p:cNvPr id="6" name="Text Placeholder 3"/>
          <p:cNvSpPr>
            <a:spLocks noGrp="1"/>
          </p:cNvSpPr>
          <p:nvPr>
            <p:ph type="body" sz="quarter" idx="11" hasCustomPrompt="1"/>
          </p:nvPr>
        </p:nvSpPr>
        <p:spPr>
          <a:xfrm>
            <a:off x="342900" y="2096079"/>
            <a:ext cx="6056710" cy="484716"/>
          </a:xfrm>
        </p:spPr>
        <p:txBody>
          <a:bodyPr/>
          <a:lstStyle>
            <a:lvl1pPr marL="0" indent="0">
              <a:buNone/>
              <a:defRPr sz="1800" cap="none">
                <a:solidFill>
                  <a:schemeClr val="tx1">
                    <a:lumMod val="65000"/>
                    <a:lumOff val="35000"/>
                  </a:schemeClr>
                </a:solidFill>
              </a:defRPr>
            </a:lvl1pPr>
          </a:lstStyle>
          <a:p>
            <a:pPr>
              <a:lnSpc>
                <a:spcPct val="110000"/>
              </a:lnSpc>
            </a:pPr>
            <a:r>
              <a:rPr lang="en-US" sz="2000" b="1" cap="all" dirty="0" err="1" smtClean="0">
                <a:solidFill>
                  <a:schemeClr val="tx1">
                    <a:lumMod val="65000"/>
                    <a:lumOff val="35000"/>
                  </a:schemeClr>
                </a:solidFill>
                <a:latin typeface="Verdana"/>
              </a:rPr>
              <a:t>Subheader</a:t>
            </a:r>
            <a:r>
              <a:rPr lang="en-US" sz="2000" b="1" cap="all" dirty="0" smtClean="0">
                <a:solidFill>
                  <a:schemeClr val="tx1">
                    <a:lumMod val="65000"/>
                    <a:lumOff val="35000"/>
                  </a:schemeClr>
                </a:solidFill>
                <a:latin typeface="Verdana"/>
              </a:rPr>
              <a:t> goes here</a:t>
            </a:r>
          </a:p>
        </p:txBody>
      </p:sp>
      <p:sp>
        <p:nvSpPr>
          <p:cNvPr id="7" name="Text Placeholder 3"/>
          <p:cNvSpPr>
            <a:spLocks noGrp="1"/>
          </p:cNvSpPr>
          <p:nvPr>
            <p:ph type="body" sz="quarter" idx="12" hasCustomPrompt="1"/>
          </p:nvPr>
        </p:nvSpPr>
        <p:spPr>
          <a:xfrm>
            <a:off x="342900" y="2666289"/>
            <a:ext cx="6056710" cy="5816675"/>
          </a:xfrm>
        </p:spPr>
        <p:txBody>
          <a:bodyPr/>
          <a:lstStyle>
            <a:lvl1pPr marL="0" indent="0">
              <a:buNone/>
              <a:defRPr sz="1800" cap="none">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342900" y="366188"/>
            <a:ext cx="6172200" cy="97674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3"/>
          </p:nvPr>
        </p:nvSpPr>
        <p:spPr/>
        <p:txBody>
          <a:bodyPr/>
          <a:lstStyle/>
          <a:p>
            <a:fld id="{B40554DA-8783-EA4F-942B-41DE89E4B325}" type="slidenum">
              <a:rPr lang="en-US" smtClean="0"/>
              <a:pPr/>
              <a:t>‹#›</a:t>
            </a:fld>
            <a:endParaRPr lang="en-US"/>
          </a:p>
        </p:txBody>
      </p:sp>
    </p:spTree>
    <p:extLst>
      <p:ext uri="{BB962C8B-B14F-4D97-AF65-F5344CB8AC3E}">
        <p14:creationId xmlns:p14="http://schemas.microsoft.com/office/powerpoint/2010/main" val="2416774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1"/>
            <a:ext cx="5829300" cy="1960034"/>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028700" y="5181600"/>
            <a:ext cx="4800600" cy="2336800"/>
          </a:xfrm>
        </p:spPr>
        <p:txBody>
          <a:bodyPr/>
          <a:lstStyle>
            <a:lvl1pPr marL="0" indent="0" algn="ctr">
              <a:buNone/>
              <a:defRPr cap="none">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B40554DA-8783-EA4F-942B-41DE89E4B325}" type="slidenum">
              <a:rPr lang="en-US" smtClean="0"/>
              <a:pPr/>
              <a:t>‹#›</a:t>
            </a:fld>
            <a:endParaRPr lang="en-US"/>
          </a:p>
        </p:txBody>
      </p:sp>
    </p:spTree>
    <p:extLst>
      <p:ext uri="{BB962C8B-B14F-4D97-AF65-F5344CB8AC3E}">
        <p14:creationId xmlns:p14="http://schemas.microsoft.com/office/powerpoint/2010/main" val="405624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Placeholder 1"/>
          <p:cNvSpPr>
            <a:spLocks noGrp="1"/>
          </p:cNvSpPr>
          <p:nvPr>
            <p:ph type="title"/>
          </p:nvPr>
        </p:nvSpPr>
        <p:spPr>
          <a:xfrm>
            <a:off x="342900" y="366188"/>
            <a:ext cx="6172200" cy="97674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B40554DA-8783-EA4F-942B-41DE89E4B325}" type="slidenum">
              <a:rPr lang="en-US" smtClean="0"/>
              <a:pPr/>
              <a:t>‹#›</a:t>
            </a:fld>
            <a:endParaRPr lang="en-US"/>
          </a:p>
        </p:txBody>
      </p:sp>
    </p:spTree>
    <p:extLst>
      <p:ext uri="{BB962C8B-B14F-4D97-AF65-F5344CB8AC3E}">
        <p14:creationId xmlns:p14="http://schemas.microsoft.com/office/powerpoint/2010/main" val="26215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2133605"/>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5"/>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342900" y="366188"/>
            <a:ext cx="6172200" cy="97674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B40554DA-8783-EA4F-942B-41DE89E4B325}" type="slidenum">
              <a:rPr lang="en-US" smtClean="0"/>
              <a:pPr/>
              <a:t>‹#›</a:t>
            </a:fld>
            <a:endParaRPr lang="en-US"/>
          </a:p>
        </p:txBody>
      </p:sp>
    </p:spTree>
    <p:extLst>
      <p:ext uri="{BB962C8B-B14F-4D97-AF65-F5344CB8AC3E}">
        <p14:creationId xmlns:p14="http://schemas.microsoft.com/office/powerpoint/2010/main" val="349707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42900" y="366188"/>
            <a:ext cx="6172200" cy="97674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B40554DA-8783-EA4F-942B-41DE89E4B325}" type="slidenum">
              <a:rPr lang="en-US" smtClean="0"/>
              <a:pPr/>
              <a:t>‹#›</a:t>
            </a:fld>
            <a:endParaRPr lang="en-US"/>
          </a:p>
        </p:txBody>
      </p:sp>
    </p:spTree>
    <p:extLst>
      <p:ext uri="{BB962C8B-B14F-4D97-AF65-F5344CB8AC3E}">
        <p14:creationId xmlns:p14="http://schemas.microsoft.com/office/powerpoint/2010/main" val="3349994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40554DA-8783-EA4F-942B-41DE89E4B325}" type="slidenum">
              <a:rPr lang="en-US" smtClean="0"/>
              <a:pPr/>
              <a:t>‹#›</a:t>
            </a:fld>
            <a:endParaRPr lang="en-US"/>
          </a:p>
        </p:txBody>
      </p:sp>
    </p:spTree>
    <p:extLst>
      <p:ext uri="{BB962C8B-B14F-4D97-AF65-F5344CB8AC3E}">
        <p14:creationId xmlns:p14="http://schemas.microsoft.com/office/powerpoint/2010/main" val="3765662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518379" y="2073600"/>
            <a:ext cx="2682614" cy="4965120"/>
          </a:xfrm>
          <a:prstGeom prst="roundRect">
            <a:avLst/>
          </a:prstGeom>
          <a:solidFill>
            <a:srgbClr val="650D4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extBox 3"/>
          <p:cNvSpPr txBox="1"/>
          <p:nvPr userDrawn="1"/>
        </p:nvSpPr>
        <p:spPr>
          <a:xfrm>
            <a:off x="797014" y="2580480"/>
            <a:ext cx="1615379" cy="369332"/>
          </a:xfrm>
          <a:prstGeom prst="rect">
            <a:avLst/>
          </a:prstGeom>
          <a:noFill/>
        </p:spPr>
        <p:txBody>
          <a:bodyPr wrap="none" rtlCol="0">
            <a:spAutoFit/>
          </a:bodyPr>
          <a:lstStyle/>
          <a:p>
            <a:r>
              <a:rPr lang="en-US" sz="1800" dirty="0" smtClean="0">
                <a:solidFill>
                  <a:schemeClr val="bg1"/>
                </a:solidFill>
                <a:latin typeface="Verdana"/>
              </a:rPr>
              <a:t>Sample Text</a:t>
            </a:r>
            <a:endParaRPr lang="en-US" sz="1800" dirty="0">
              <a:solidFill>
                <a:schemeClr val="bg1"/>
              </a:solidFill>
              <a:latin typeface="Verdana"/>
            </a:endParaRPr>
          </a:p>
        </p:txBody>
      </p:sp>
      <p:sp>
        <p:nvSpPr>
          <p:cNvPr id="5" name="Title Placeholder 1"/>
          <p:cNvSpPr>
            <a:spLocks noGrp="1"/>
          </p:cNvSpPr>
          <p:nvPr>
            <p:ph type="title"/>
          </p:nvPr>
        </p:nvSpPr>
        <p:spPr>
          <a:xfrm>
            <a:off x="342900" y="366188"/>
            <a:ext cx="6172200" cy="97674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620501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64068"/>
            <a:ext cx="2256235" cy="105393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2681290" y="1418001"/>
            <a:ext cx="3833813" cy="67502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3" y="1418001"/>
            <a:ext cx="2256235" cy="67502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B40554DA-8783-EA4F-942B-41DE89E4B325}" type="slidenum">
              <a:rPr lang="en-US" smtClean="0"/>
              <a:pPr/>
              <a:t>‹#›</a:t>
            </a:fld>
            <a:endParaRPr lang="en-US"/>
          </a:p>
        </p:txBody>
      </p:sp>
    </p:spTree>
    <p:extLst>
      <p:ext uri="{BB962C8B-B14F-4D97-AF65-F5344CB8AC3E}">
        <p14:creationId xmlns:p14="http://schemas.microsoft.com/office/powerpoint/2010/main" val="325987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209FE5-9A11-438F-9E7B-AAEFBCB26A2B}" type="datetime1">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2FD1-5070-4375-B52E-FD7BB18AF3D1}" type="slidenum">
              <a:rPr lang="en-US" smtClean="0"/>
              <a:t>‹#›</a:t>
            </a:fld>
            <a:endParaRPr lang="en-US"/>
          </a:p>
        </p:txBody>
      </p:sp>
    </p:spTree>
    <p:extLst>
      <p:ext uri="{BB962C8B-B14F-4D97-AF65-F5344CB8AC3E}">
        <p14:creationId xmlns:p14="http://schemas.microsoft.com/office/powerpoint/2010/main" val="79976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solidFill>
                  <a:srgbClr val="00000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344216" y="1392976"/>
            <a:ext cx="4114800" cy="49104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B40554DA-8783-EA4F-942B-41DE89E4B325}" type="slidenum">
              <a:rPr lang="en-US" smtClean="0"/>
              <a:pPr/>
              <a:t>‹#›</a:t>
            </a:fld>
            <a:endParaRPr lang="en-US"/>
          </a:p>
        </p:txBody>
      </p:sp>
    </p:spTree>
    <p:extLst>
      <p:ext uri="{BB962C8B-B14F-4D97-AF65-F5344CB8AC3E}">
        <p14:creationId xmlns:p14="http://schemas.microsoft.com/office/powerpoint/2010/main" val="427423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20" y="2279651"/>
            <a:ext cx="5915025" cy="3803649"/>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7920" y="6119288"/>
            <a:ext cx="5915025" cy="20002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458BB-4E92-42C7-9BA4-DA0B370854CC}" type="datetime1">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D2FD1-5070-4375-B52E-FD7BB18AF3D1}" type="slidenum">
              <a:rPr lang="en-US" smtClean="0"/>
              <a:t>‹#›</a:t>
            </a:fld>
            <a:endParaRPr lang="en-US"/>
          </a:p>
        </p:txBody>
      </p:sp>
    </p:spTree>
    <p:extLst>
      <p:ext uri="{BB962C8B-B14F-4D97-AF65-F5344CB8AC3E}">
        <p14:creationId xmlns:p14="http://schemas.microsoft.com/office/powerpoint/2010/main" val="3390816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491953-D233-4696-8D5F-D9FCC7D90C19}" type="datetime1">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D2FD1-5070-4375-B52E-FD7BB18AF3D1}" type="slidenum">
              <a:rPr lang="en-US" smtClean="0"/>
              <a:t>‹#›</a:t>
            </a:fld>
            <a:endParaRPr lang="en-US"/>
          </a:p>
        </p:txBody>
      </p:sp>
    </p:spTree>
    <p:extLst>
      <p:ext uri="{BB962C8B-B14F-4D97-AF65-F5344CB8AC3E}">
        <p14:creationId xmlns:p14="http://schemas.microsoft.com/office/powerpoint/2010/main" val="375143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4" y="486835"/>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5" y="2241551"/>
            <a:ext cx="2901255"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2385" y="3340102"/>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7" y="2241551"/>
            <a:ext cx="2915543"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471867" y="3340102"/>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667F48-68FB-429C-BA02-F1706505B897}" type="datetime1">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D2FD1-5070-4375-B52E-FD7BB18AF3D1}" type="slidenum">
              <a:rPr lang="en-US" smtClean="0"/>
              <a:t>‹#›</a:t>
            </a:fld>
            <a:endParaRPr lang="en-US"/>
          </a:p>
        </p:txBody>
      </p:sp>
    </p:spTree>
    <p:extLst>
      <p:ext uri="{BB962C8B-B14F-4D97-AF65-F5344CB8AC3E}">
        <p14:creationId xmlns:p14="http://schemas.microsoft.com/office/powerpoint/2010/main" val="112478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C75E94-5A58-4EE1-A02E-D35E779FF39D}" type="datetime1">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D2FD1-5070-4375-B52E-FD7BB18AF3D1}" type="slidenum">
              <a:rPr lang="en-US" smtClean="0"/>
              <a:t>‹#›</a:t>
            </a:fld>
            <a:endParaRPr lang="en-US"/>
          </a:p>
        </p:txBody>
      </p:sp>
    </p:spTree>
    <p:extLst>
      <p:ext uri="{BB962C8B-B14F-4D97-AF65-F5344CB8AC3E}">
        <p14:creationId xmlns:p14="http://schemas.microsoft.com/office/powerpoint/2010/main" val="161302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B1BE1-D3AC-4BD3-96F4-BE2EEBAA549F}" type="datetime1">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D2FD1-5070-4375-B52E-FD7BB18AF3D1}" type="slidenum">
              <a:rPr lang="en-US" smtClean="0"/>
              <a:t>‹#›</a:t>
            </a:fld>
            <a:endParaRPr lang="en-US"/>
          </a:p>
        </p:txBody>
      </p:sp>
    </p:spTree>
    <p:extLst>
      <p:ext uri="{BB962C8B-B14F-4D97-AF65-F5344CB8AC3E}">
        <p14:creationId xmlns:p14="http://schemas.microsoft.com/office/powerpoint/2010/main" val="417723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5" y="609600"/>
            <a:ext cx="2211883" cy="21336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915547" y="1316568"/>
            <a:ext cx="3471863"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5" y="2743201"/>
            <a:ext cx="2211883"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324BCF-F814-47C6-9927-08803E2095D0}" type="datetime1">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D2FD1-5070-4375-B52E-FD7BB18AF3D1}" type="slidenum">
              <a:rPr lang="en-US" smtClean="0"/>
              <a:t>‹#›</a:t>
            </a:fld>
            <a:endParaRPr lang="en-US"/>
          </a:p>
        </p:txBody>
      </p:sp>
    </p:spTree>
    <p:extLst>
      <p:ext uri="{BB962C8B-B14F-4D97-AF65-F5344CB8AC3E}">
        <p14:creationId xmlns:p14="http://schemas.microsoft.com/office/powerpoint/2010/main" val="132447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5" y="609600"/>
            <a:ext cx="2211883" cy="21336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915547" y="1316568"/>
            <a:ext cx="3471863" cy="6498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2385" y="2743201"/>
            <a:ext cx="2211883"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F966FE-1E4D-4A73-987B-26DB1D9DC41C}" type="datetime1">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D2FD1-5070-4375-B52E-FD7BB18AF3D1}" type="slidenum">
              <a:rPr lang="en-US" smtClean="0"/>
              <a:t>‹#›</a:t>
            </a:fld>
            <a:endParaRPr lang="en-US"/>
          </a:p>
        </p:txBody>
      </p:sp>
    </p:spTree>
    <p:extLst>
      <p:ext uri="{BB962C8B-B14F-4D97-AF65-F5344CB8AC3E}">
        <p14:creationId xmlns:p14="http://schemas.microsoft.com/office/powerpoint/2010/main" val="428175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1" y="486835"/>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91"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0C4D57C-D332-42C0-8229-665B98D0A5F8}" type="datetime1">
              <a:rPr lang="en-US" smtClean="0"/>
              <a:t>1/11/2018</a:t>
            </a:fld>
            <a:endParaRPr lang="en-US"/>
          </a:p>
        </p:txBody>
      </p:sp>
      <p:sp>
        <p:nvSpPr>
          <p:cNvPr id="5" name="Footer Placeholder 4"/>
          <p:cNvSpPr>
            <a:spLocks noGrp="1"/>
          </p:cNvSpPr>
          <p:nvPr>
            <p:ph type="ftr" sz="quarter" idx="3"/>
          </p:nvPr>
        </p:nvSpPr>
        <p:spPr>
          <a:xfrm>
            <a:off x="2271716" y="8475137"/>
            <a:ext cx="231457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A6D2FD1-5070-4375-B52E-FD7BB18AF3D1}" type="slidenum">
              <a:rPr lang="en-US" smtClean="0"/>
              <a:t>‹#›</a:t>
            </a:fld>
            <a:endParaRPr lang="en-US"/>
          </a:p>
        </p:txBody>
      </p:sp>
    </p:spTree>
    <p:extLst>
      <p:ext uri="{BB962C8B-B14F-4D97-AF65-F5344CB8AC3E}">
        <p14:creationId xmlns:p14="http://schemas.microsoft.com/office/powerpoint/2010/main" val="280975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8"/>
            <a:ext cx="6172200" cy="97674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900" y="2133605"/>
            <a:ext cx="6172200" cy="603461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342900" y="8657768"/>
            <a:ext cx="61722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fld id="{B40554DA-8783-EA4F-942B-41DE89E4B325}" type="slidenum">
              <a:rPr lang="en-US" smtClean="0"/>
              <a:pPr/>
              <a:t>‹#›</a:t>
            </a:fld>
            <a:endParaRPr lang="en-US" dirty="0"/>
          </a:p>
        </p:txBody>
      </p:sp>
    </p:spTree>
    <p:extLst>
      <p:ext uri="{BB962C8B-B14F-4D97-AF65-F5344CB8AC3E}">
        <p14:creationId xmlns:p14="http://schemas.microsoft.com/office/powerpoint/2010/main" val="3794648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457200" rtl="0" eaLnBrk="1" latinLnBrk="0" hangingPunct="1">
        <a:spcBef>
          <a:spcPct val="0"/>
        </a:spcBef>
        <a:buNone/>
        <a:defRPr sz="2800" b="1" i="0" kern="1200" cap="none">
          <a:solidFill>
            <a:schemeClr val="accent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5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300" b="0" i="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800" b="0" i="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500" b="0" i="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200" b="0" i="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hqprint">
            <a:extLst>
              <a:ext uri="{28A0092B-C50C-407E-A947-70E740481C1C}">
                <a14:useLocalDpi xmlns:a14="http://schemas.microsoft.com/office/drawing/2010/main" val="0"/>
              </a:ext>
            </a:extLst>
          </a:blip>
          <a:srcRect l="48514" r="9299"/>
          <a:stretch/>
        </p:blipFill>
        <p:spPr>
          <a:xfrm>
            <a:off x="0" y="0"/>
            <a:ext cx="6858000" cy="9144000"/>
          </a:xfrm>
          <a:prstGeom prst="rect">
            <a:avLst/>
          </a:prstGeom>
        </p:spPr>
      </p:pic>
      <p:sp>
        <p:nvSpPr>
          <p:cNvPr id="30" name="Rectangle 29"/>
          <p:cNvSpPr/>
          <p:nvPr/>
        </p:nvSpPr>
        <p:spPr>
          <a:xfrm>
            <a:off x="0" y="0"/>
            <a:ext cx="6858000" cy="9144000"/>
          </a:xfrm>
          <a:prstGeom prst="rect">
            <a:avLst/>
          </a:prstGeom>
          <a:solidFill>
            <a:srgbClr val="6ACC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Rectangle 2"/>
          <p:cNvSpPr/>
          <p:nvPr/>
        </p:nvSpPr>
        <p:spPr>
          <a:xfrm>
            <a:off x="895892" y="3707002"/>
            <a:ext cx="5143500" cy="2985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2566" y="5767748"/>
            <a:ext cx="3896009" cy="646331"/>
          </a:xfrm>
          <a:prstGeom prst="rect">
            <a:avLst/>
          </a:prstGeom>
        </p:spPr>
        <p:txBody>
          <a:bodyPr wrap="square">
            <a:spAutoFit/>
          </a:bodyPr>
          <a:lstStyle/>
          <a:p>
            <a:pPr algn="ctr"/>
            <a:r>
              <a:rPr lang="en-US" sz="3600" dirty="0" smtClean="0">
                <a:solidFill>
                  <a:schemeClr val="bg2">
                    <a:lumMod val="50000"/>
                  </a:schemeClr>
                </a:solidFill>
                <a:latin typeface="Tw Cen MT Condensed" panose="020B0606020104020203" pitchFamily="34" charset="0"/>
                <a:ea typeface="Gulim" panose="020B0600000101010101" pitchFamily="34" charset="-127"/>
                <a:cs typeface="Kartika" panose="02020503030404060203" pitchFamily="18" charset="0"/>
              </a:rPr>
              <a:t>[Date]</a:t>
            </a:r>
            <a:endParaRPr lang="en-US" sz="3600" dirty="0">
              <a:solidFill>
                <a:schemeClr val="bg2">
                  <a:lumMod val="50000"/>
                </a:schemeClr>
              </a:solidFill>
              <a:latin typeface="Tw Cen MT Condensed" panose="020B0606020104020203" pitchFamily="34" charset="0"/>
              <a:ea typeface="Gulim" panose="020B0600000101010101" pitchFamily="34" charset="-127"/>
              <a:cs typeface="Kartika" panose="02020503030404060203" pitchFamily="18" charset="0"/>
            </a:endParaRPr>
          </a:p>
        </p:txBody>
      </p:sp>
      <p:sp>
        <p:nvSpPr>
          <p:cNvPr id="22" name="Rectangle 21"/>
          <p:cNvSpPr/>
          <p:nvPr/>
        </p:nvSpPr>
        <p:spPr>
          <a:xfrm>
            <a:off x="895892" y="4063985"/>
            <a:ext cx="5143500" cy="1446550"/>
          </a:xfrm>
          <a:prstGeom prst="rect">
            <a:avLst/>
          </a:prstGeom>
        </p:spPr>
        <p:txBody>
          <a:bodyPr wrap="square">
            <a:spAutoFit/>
          </a:bodyPr>
          <a:lstStyle/>
          <a:p>
            <a:pPr algn="ctr"/>
            <a:r>
              <a:rPr lang="en-US" sz="4400" dirty="0" smtClean="0">
                <a:solidFill>
                  <a:schemeClr val="bg2">
                    <a:lumMod val="50000"/>
                  </a:schemeClr>
                </a:solidFill>
                <a:latin typeface="Tw Cen MT Condensed" panose="020B0606020104020203" pitchFamily="34" charset="0"/>
                <a:ea typeface="Gulim" panose="020B0600000101010101" pitchFamily="34" charset="-127"/>
                <a:cs typeface="Kartika" panose="02020503030404060203" pitchFamily="18" charset="0"/>
              </a:rPr>
              <a:t>Senior Management Team Action Planning Session </a:t>
            </a:r>
            <a:r>
              <a:rPr lang="en-US" sz="4400" dirty="0" smtClean="0">
                <a:solidFill>
                  <a:schemeClr val="bg2">
                    <a:lumMod val="50000"/>
                  </a:schemeClr>
                </a:solidFill>
                <a:latin typeface="Tw Cen MT Condensed" panose="020B0606020104020203" pitchFamily="34" charset="0"/>
                <a:ea typeface="Gulim" panose="020B0600000101010101" pitchFamily="34" charset="-127"/>
                <a:cs typeface="Kartika" panose="02020503030404060203" pitchFamily="18" charset="0"/>
              </a:rPr>
              <a:t>#2</a:t>
            </a:r>
            <a:endParaRPr lang="en-US" sz="4400" dirty="0">
              <a:solidFill>
                <a:schemeClr val="bg2">
                  <a:lumMod val="50000"/>
                </a:schemeClr>
              </a:solidFill>
              <a:latin typeface="Tw Cen MT Condensed" panose="020B0606020104020203" pitchFamily="34" charset="0"/>
              <a:ea typeface="Gulim" panose="020B0600000101010101" pitchFamily="34" charset="-127"/>
              <a:cs typeface="Kartika" panose="02020503030404060203" pitchFamily="18" charset="0"/>
            </a:endParaRPr>
          </a:p>
        </p:txBody>
      </p:sp>
      <p:sp>
        <p:nvSpPr>
          <p:cNvPr id="28" name="Slide Number Placeholder 3"/>
          <p:cNvSpPr>
            <a:spLocks noGrp="1"/>
          </p:cNvSpPr>
          <p:nvPr>
            <p:ph type="sldNum" sz="quarter" idx="12"/>
          </p:nvPr>
        </p:nvSpPr>
        <p:spPr>
          <a:xfrm>
            <a:off x="8610601" y="4767264"/>
            <a:ext cx="2743200" cy="273844"/>
          </a:xfrm>
        </p:spPr>
        <p:txBody>
          <a:bodyPr/>
          <a:lstStyle/>
          <a:p>
            <a:fld id="{7A6D2FD1-5070-4375-B52E-FD7BB18AF3D1}" type="slidenum">
              <a:rPr lang="en-US" smtClean="0"/>
              <a:t>1</a:t>
            </a:fld>
            <a:endParaRPr lang="en-US"/>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817" y="468778"/>
            <a:ext cx="3426383" cy="1032662"/>
          </a:xfrm>
          <a:prstGeom prst="rect">
            <a:avLst/>
          </a:prstGeom>
        </p:spPr>
      </p:pic>
    </p:spTree>
    <p:extLst>
      <p:ext uri="{BB962C8B-B14F-4D97-AF65-F5344CB8AC3E}">
        <p14:creationId xmlns:p14="http://schemas.microsoft.com/office/powerpoint/2010/main" val="2996312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395701943"/>
              </p:ext>
            </p:extLst>
          </p:nvPr>
        </p:nvGraphicFramePr>
        <p:xfrm>
          <a:off x="-478970" y="3396321"/>
          <a:ext cx="7805060" cy="370840"/>
        </p:xfrm>
        <a:graphic>
          <a:graphicData uri="http://schemas.openxmlformats.org/drawingml/2006/table">
            <a:tbl>
              <a:tblPr firstRow="1" bandRow="1">
                <a:tableStyleId>{5C22544A-7EE6-4342-B048-85BDC9FD1C3A}</a:tableStyleId>
              </a:tblPr>
              <a:tblGrid>
                <a:gridCol w="1561012"/>
                <a:gridCol w="1561012"/>
                <a:gridCol w="1561012"/>
                <a:gridCol w="1561012"/>
                <a:gridCol w="1561012"/>
              </a:tblGrid>
              <a:tr h="370840">
                <a:tc>
                  <a:txBody>
                    <a:bodyPr/>
                    <a:lstStyle/>
                    <a:p>
                      <a:pPr algn="ctr"/>
                      <a:r>
                        <a:rPr lang="en-US" dirty="0" smtClean="0">
                          <a:solidFill>
                            <a:schemeClr val="tx1"/>
                          </a:solidFill>
                        </a:rPr>
                        <a:t>1</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2</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3</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4</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5</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342900" y="518588"/>
            <a:ext cx="6172200" cy="1524000"/>
          </a:xfrm>
        </p:spPr>
        <p:txBody>
          <a:bodyPr>
            <a:normAutofit/>
          </a:bodyPr>
          <a:lstStyle/>
          <a:p>
            <a:r>
              <a:rPr lang="en-US" sz="3600" b="1" dirty="0" smtClean="0">
                <a:solidFill>
                  <a:srgbClr val="6ACCDD"/>
                </a:solidFill>
                <a:latin typeface="Gotham Bold"/>
              </a:rPr>
              <a:t>PAIR DISCUSSION OF SCENARIO 1: QUESTION 3</a:t>
            </a:r>
            <a:endParaRPr lang="en-US" sz="36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10</a:t>
            </a:fld>
            <a:endParaRPr lang="en-US"/>
          </a:p>
        </p:txBody>
      </p:sp>
      <p:sp>
        <p:nvSpPr>
          <p:cNvPr id="6" name="Rectangle 5"/>
          <p:cNvSpPr/>
          <p:nvPr/>
        </p:nvSpPr>
        <p:spPr>
          <a:xfrm>
            <a:off x="146050" y="2071883"/>
            <a:ext cx="6578600" cy="1106746"/>
          </a:xfrm>
          <a:prstGeom prst="rect">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400" b="1" dirty="0">
                <a:solidFill>
                  <a:schemeClr val="tx1"/>
                </a:solidFill>
              </a:rPr>
              <a:t>QUESTION 3</a:t>
            </a:r>
            <a:r>
              <a:rPr lang="en-US" sz="1400" b="1" dirty="0" smtClean="0">
                <a:solidFill>
                  <a:schemeClr val="tx1"/>
                </a:solidFill>
              </a:rPr>
              <a:t>: How well does Scenario 1 support the development of the top six 21</a:t>
            </a:r>
            <a:r>
              <a:rPr lang="en-US" sz="1400" b="1" baseline="30000" dirty="0" smtClean="0">
                <a:solidFill>
                  <a:schemeClr val="tx1"/>
                </a:solidFill>
              </a:rPr>
              <a:t>st</a:t>
            </a:r>
            <a:r>
              <a:rPr lang="en-US" sz="1400" b="1" dirty="0" smtClean="0">
                <a:solidFill>
                  <a:schemeClr val="tx1"/>
                </a:solidFill>
              </a:rPr>
              <a:t> century skills and qualities of </a:t>
            </a:r>
            <a:r>
              <a:rPr lang="en-US" sz="1400" b="1" dirty="0" smtClean="0">
                <a:solidFill>
                  <a:schemeClr val="tx1"/>
                </a:solidFill>
              </a:rPr>
              <a:t>a graduate of our district </a:t>
            </a:r>
            <a:r>
              <a:rPr lang="en-US" sz="1400" b="1" dirty="0" smtClean="0">
                <a:solidFill>
                  <a:schemeClr val="tx1"/>
                </a:solidFill>
              </a:rPr>
              <a:t>(as identified by the community)? Please refer to page 17 for the list of the top six skills and qualities. </a:t>
            </a:r>
            <a:r>
              <a:rPr lang="en-US" sz="1400" i="1" dirty="0" smtClean="0">
                <a:solidFill>
                  <a:schemeClr val="tx1"/>
                </a:solidFill>
              </a:rPr>
              <a:t>(Please circle a number from 1 to 5 below and write down any comments in the space provided. You and your partner do </a:t>
            </a:r>
            <a:r>
              <a:rPr lang="en-US" sz="1400" b="1" i="1" u="sng" dirty="0" smtClean="0">
                <a:solidFill>
                  <a:schemeClr val="tx1"/>
                </a:solidFill>
              </a:rPr>
              <a:t>not</a:t>
            </a:r>
            <a:r>
              <a:rPr lang="en-US" sz="1400" i="1" dirty="0" smtClean="0">
                <a:solidFill>
                  <a:schemeClr val="tx1"/>
                </a:solidFill>
              </a:rPr>
              <a:t> need to reach consensus.)</a:t>
            </a:r>
            <a:endParaRPr lang="en-US" sz="1400" i="1" dirty="0">
              <a:solidFill>
                <a:schemeClr val="tx1"/>
              </a:solidFill>
            </a:endParaRPr>
          </a:p>
        </p:txBody>
      </p:sp>
      <p:sp>
        <p:nvSpPr>
          <p:cNvPr id="7" name="Rectangle 6"/>
          <p:cNvSpPr/>
          <p:nvPr/>
        </p:nvSpPr>
        <p:spPr>
          <a:xfrm>
            <a:off x="146050" y="3341891"/>
            <a:ext cx="6578600" cy="11865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b"/>
          <a:lstStyle/>
          <a:p>
            <a:pPr>
              <a:spcAft>
                <a:spcPts val="600"/>
              </a:spcAft>
            </a:pPr>
            <a:endParaRPr lang="en-US" sz="1600" b="1" dirty="0" smtClean="0">
              <a:solidFill>
                <a:schemeClr val="tx1"/>
              </a:solidFill>
            </a:endParaRPr>
          </a:p>
          <a:p>
            <a:r>
              <a:rPr lang="en-US" sz="1400" b="1" dirty="0" smtClean="0">
                <a:solidFill>
                  <a:schemeClr val="tx1"/>
                </a:solidFill>
              </a:rPr>
              <a:t>Not </a:t>
            </a:r>
            <a:r>
              <a:rPr lang="en-US" sz="1400" b="1" dirty="0" smtClean="0">
                <a:solidFill>
                  <a:schemeClr val="tx1"/>
                </a:solidFill>
              </a:rPr>
              <a:t>Well						    Extremely </a:t>
            </a:r>
            <a:r>
              <a:rPr lang="en-US" sz="1400" b="1" dirty="0">
                <a:solidFill>
                  <a:schemeClr val="tx1"/>
                </a:solidFill>
              </a:rPr>
              <a:t>At </a:t>
            </a:r>
            <a:r>
              <a:rPr lang="en-US" sz="1400" b="1" dirty="0" smtClean="0">
                <a:solidFill>
                  <a:schemeClr val="tx1"/>
                </a:solidFill>
              </a:rPr>
              <a:t>All		</a:t>
            </a:r>
            <a:r>
              <a:rPr lang="en-US" sz="1400" b="1" dirty="0" smtClean="0">
                <a:solidFill>
                  <a:schemeClr val="tx1"/>
                </a:solidFill>
              </a:rPr>
              <a:t>				              Well</a:t>
            </a:r>
            <a:endParaRPr lang="en-US" sz="1400" b="1" dirty="0" smtClean="0">
              <a:solidFill>
                <a:schemeClr val="tx1"/>
              </a:solidFill>
            </a:endParaRPr>
          </a:p>
        </p:txBody>
      </p:sp>
      <p:cxnSp>
        <p:nvCxnSpPr>
          <p:cNvPr id="9" name="Straight Arrow Connector 8"/>
          <p:cNvCxnSpPr/>
          <p:nvPr/>
        </p:nvCxnSpPr>
        <p:spPr>
          <a:xfrm>
            <a:off x="244024" y="3831754"/>
            <a:ext cx="6369050" cy="10886"/>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46050" y="4615543"/>
            <a:ext cx="6578600" cy="39950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t"/>
          <a:lstStyle/>
          <a:p>
            <a:pPr>
              <a:spcAft>
                <a:spcPts val="600"/>
              </a:spcAft>
            </a:pPr>
            <a:r>
              <a:rPr lang="en-US" sz="1600" b="1" dirty="0" smtClean="0">
                <a:solidFill>
                  <a:schemeClr val="tx1"/>
                </a:solidFill>
              </a:rPr>
              <a:t>NOTES:</a:t>
            </a:r>
          </a:p>
        </p:txBody>
      </p:sp>
    </p:spTree>
    <p:extLst>
      <p:ext uri="{BB962C8B-B14F-4D97-AF65-F5344CB8AC3E}">
        <p14:creationId xmlns:p14="http://schemas.microsoft.com/office/powerpoint/2010/main" val="8603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725743123"/>
              </p:ext>
            </p:extLst>
          </p:nvPr>
        </p:nvGraphicFramePr>
        <p:xfrm>
          <a:off x="-478970" y="3396321"/>
          <a:ext cx="7805060" cy="370840"/>
        </p:xfrm>
        <a:graphic>
          <a:graphicData uri="http://schemas.openxmlformats.org/drawingml/2006/table">
            <a:tbl>
              <a:tblPr firstRow="1" bandRow="1">
                <a:tableStyleId>{5C22544A-7EE6-4342-B048-85BDC9FD1C3A}</a:tableStyleId>
              </a:tblPr>
              <a:tblGrid>
                <a:gridCol w="1561012"/>
                <a:gridCol w="1561012"/>
                <a:gridCol w="1561012"/>
                <a:gridCol w="1561012"/>
                <a:gridCol w="1561012"/>
              </a:tblGrid>
              <a:tr h="370840">
                <a:tc>
                  <a:txBody>
                    <a:bodyPr/>
                    <a:lstStyle/>
                    <a:p>
                      <a:pPr algn="ctr"/>
                      <a:r>
                        <a:rPr lang="en-US" dirty="0" smtClean="0">
                          <a:solidFill>
                            <a:schemeClr val="tx1"/>
                          </a:solidFill>
                        </a:rPr>
                        <a:t>1</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2</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3</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4</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5</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342900" y="518588"/>
            <a:ext cx="6172200" cy="1524000"/>
          </a:xfrm>
        </p:spPr>
        <p:txBody>
          <a:bodyPr>
            <a:normAutofit/>
          </a:bodyPr>
          <a:lstStyle/>
          <a:p>
            <a:r>
              <a:rPr lang="en-US" sz="3600" b="1" dirty="0" smtClean="0">
                <a:solidFill>
                  <a:srgbClr val="6ACCDD"/>
                </a:solidFill>
                <a:latin typeface="Gotham Bold"/>
              </a:rPr>
              <a:t>PAIR DISCUSSION OF SCENARIO 1: QUESTION 4 </a:t>
            </a:r>
            <a:endParaRPr lang="en-US" sz="36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11</a:t>
            </a:fld>
            <a:endParaRPr lang="en-US"/>
          </a:p>
        </p:txBody>
      </p:sp>
      <p:sp>
        <p:nvSpPr>
          <p:cNvPr id="6" name="Rectangle 5"/>
          <p:cNvSpPr/>
          <p:nvPr/>
        </p:nvSpPr>
        <p:spPr>
          <a:xfrm>
            <a:off x="146050" y="2071883"/>
            <a:ext cx="6578600" cy="1106746"/>
          </a:xfrm>
          <a:prstGeom prst="rect">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400" b="1" dirty="0">
                <a:solidFill>
                  <a:schemeClr val="tx1"/>
                </a:solidFill>
              </a:rPr>
              <a:t>QUESTION </a:t>
            </a:r>
            <a:r>
              <a:rPr lang="en-US" sz="1400" b="1" dirty="0" smtClean="0">
                <a:solidFill>
                  <a:schemeClr val="tx1"/>
                </a:solidFill>
              </a:rPr>
              <a:t>4: How exciting is Scenario 1 to you? </a:t>
            </a:r>
            <a:r>
              <a:rPr lang="en-US" sz="1400" i="1" dirty="0" smtClean="0">
                <a:solidFill>
                  <a:schemeClr val="tx1"/>
                </a:solidFill>
              </a:rPr>
              <a:t>(Please circle a number from 1 to 5 below and write down any comments in the space provided. You and your partner do </a:t>
            </a:r>
            <a:r>
              <a:rPr lang="en-US" sz="1400" b="1" i="1" u="sng" dirty="0" smtClean="0">
                <a:solidFill>
                  <a:schemeClr val="tx1"/>
                </a:solidFill>
              </a:rPr>
              <a:t>not</a:t>
            </a:r>
            <a:r>
              <a:rPr lang="en-US" sz="1400" i="1" dirty="0" smtClean="0">
                <a:solidFill>
                  <a:schemeClr val="tx1"/>
                </a:solidFill>
              </a:rPr>
              <a:t> need to reach consensus.)</a:t>
            </a:r>
            <a:endParaRPr lang="en-US" sz="1400" i="1" dirty="0">
              <a:solidFill>
                <a:schemeClr val="tx1"/>
              </a:solidFill>
            </a:endParaRPr>
          </a:p>
        </p:txBody>
      </p:sp>
      <p:sp>
        <p:nvSpPr>
          <p:cNvPr id="7" name="Rectangle 6"/>
          <p:cNvSpPr/>
          <p:nvPr/>
        </p:nvSpPr>
        <p:spPr>
          <a:xfrm>
            <a:off x="146050" y="3341891"/>
            <a:ext cx="6578600" cy="11865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b"/>
          <a:lstStyle/>
          <a:p>
            <a:pPr>
              <a:spcAft>
                <a:spcPts val="600"/>
              </a:spcAft>
            </a:pPr>
            <a:endParaRPr lang="en-US" sz="1600" b="1" dirty="0" smtClean="0">
              <a:solidFill>
                <a:schemeClr val="tx1"/>
              </a:solidFill>
            </a:endParaRPr>
          </a:p>
          <a:p>
            <a:r>
              <a:rPr lang="en-US" sz="1400" b="1" dirty="0" smtClean="0">
                <a:solidFill>
                  <a:schemeClr val="tx1"/>
                </a:solidFill>
              </a:rPr>
              <a:t>Not Exciting	</a:t>
            </a:r>
            <a:r>
              <a:rPr lang="en-US" sz="1400" b="1" dirty="0" smtClean="0">
                <a:solidFill>
                  <a:schemeClr val="tx1"/>
                </a:solidFill>
              </a:rPr>
              <a:t>					    Extremely </a:t>
            </a:r>
            <a:r>
              <a:rPr lang="en-US" sz="1400" b="1" dirty="0">
                <a:solidFill>
                  <a:schemeClr val="tx1"/>
                </a:solidFill>
              </a:rPr>
              <a:t>At </a:t>
            </a:r>
            <a:r>
              <a:rPr lang="en-US" sz="1400" b="1" dirty="0" smtClean="0">
                <a:solidFill>
                  <a:schemeClr val="tx1"/>
                </a:solidFill>
              </a:rPr>
              <a:t>All				</a:t>
            </a:r>
            <a:r>
              <a:rPr lang="en-US" sz="1400" b="1" dirty="0" smtClean="0">
                <a:solidFill>
                  <a:schemeClr val="tx1"/>
                </a:solidFill>
              </a:rPr>
              <a:t>            		        Exciting</a:t>
            </a:r>
            <a:endParaRPr lang="en-US" sz="1400" b="1" dirty="0" smtClean="0">
              <a:solidFill>
                <a:schemeClr val="tx1"/>
              </a:solidFill>
            </a:endParaRPr>
          </a:p>
        </p:txBody>
      </p:sp>
      <p:cxnSp>
        <p:nvCxnSpPr>
          <p:cNvPr id="9" name="Straight Arrow Connector 8"/>
          <p:cNvCxnSpPr/>
          <p:nvPr/>
        </p:nvCxnSpPr>
        <p:spPr>
          <a:xfrm>
            <a:off x="244024" y="3831754"/>
            <a:ext cx="6369050" cy="10886"/>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46050" y="4615543"/>
            <a:ext cx="6578600" cy="39950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t"/>
          <a:lstStyle/>
          <a:p>
            <a:pPr>
              <a:spcAft>
                <a:spcPts val="600"/>
              </a:spcAft>
            </a:pPr>
            <a:r>
              <a:rPr lang="en-US" sz="1600" b="1" dirty="0" smtClean="0">
                <a:solidFill>
                  <a:schemeClr val="tx1"/>
                </a:solidFill>
              </a:rPr>
              <a:t>NOTES:</a:t>
            </a:r>
          </a:p>
        </p:txBody>
      </p:sp>
    </p:spTree>
    <p:extLst>
      <p:ext uri="{BB962C8B-B14F-4D97-AF65-F5344CB8AC3E}">
        <p14:creationId xmlns:p14="http://schemas.microsoft.com/office/powerpoint/2010/main" val="221690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596311384"/>
              </p:ext>
            </p:extLst>
          </p:nvPr>
        </p:nvGraphicFramePr>
        <p:xfrm>
          <a:off x="-478970" y="4201885"/>
          <a:ext cx="7805060" cy="370840"/>
        </p:xfrm>
        <a:graphic>
          <a:graphicData uri="http://schemas.openxmlformats.org/drawingml/2006/table">
            <a:tbl>
              <a:tblPr firstRow="1" bandRow="1">
                <a:tableStyleId>{5C22544A-7EE6-4342-B048-85BDC9FD1C3A}</a:tableStyleId>
              </a:tblPr>
              <a:tblGrid>
                <a:gridCol w="1561012"/>
                <a:gridCol w="1561012"/>
                <a:gridCol w="1561012"/>
                <a:gridCol w="1561012"/>
                <a:gridCol w="1561012"/>
              </a:tblGrid>
              <a:tr h="370840">
                <a:tc>
                  <a:txBody>
                    <a:bodyPr/>
                    <a:lstStyle/>
                    <a:p>
                      <a:pPr algn="ctr"/>
                      <a:r>
                        <a:rPr lang="en-US" dirty="0" smtClean="0">
                          <a:solidFill>
                            <a:schemeClr val="tx1"/>
                          </a:solidFill>
                        </a:rPr>
                        <a:t>1</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2</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3</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4</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5</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342900" y="518588"/>
            <a:ext cx="6172200" cy="1524000"/>
          </a:xfrm>
        </p:spPr>
        <p:txBody>
          <a:bodyPr>
            <a:normAutofit/>
          </a:bodyPr>
          <a:lstStyle/>
          <a:p>
            <a:r>
              <a:rPr lang="en-US" sz="3600" b="1" dirty="0" smtClean="0">
                <a:solidFill>
                  <a:srgbClr val="6ACCDD"/>
                </a:solidFill>
                <a:latin typeface="Gotham Bold"/>
              </a:rPr>
              <a:t>PAIR DISCUSSION OF SCENARIO 2: QUESTION 1</a:t>
            </a:r>
            <a:endParaRPr lang="en-US" sz="36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12</a:t>
            </a:fld>
            <a:endParaRPr lang="en-US"/>
          </a:p>
        </p:txBody>
      </p:sp>
      <p:sp>
        <p:nvSpPr>
          <p:cNvPr id="5" name="Rectangle 4"/>
          <p:cNvSpPr/>
          <p:nvPr/>
        </p:nvSpPr>
        <p:spPr>
          <a:xfrm>
            <a:off x="146050" y="2010245"/>
            <a:ext cx="6578600" cy="1074039"/>
          </a:xfrm>
          <a:prstGeom prst="rect">
            <a:avLst/>
          </a:prstGeom>
          <a:solidFill>
            <a:srgbClr val="CCC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400" b="1" dirty="0" smtClean="0">
                <a:solidFill>
                  <a:schemeClr val="tx1"/>
                </a:solidFill>
              </a:rPr>
              <a:t>INSTRUCTIONS:</a:t>
            </a:r>
            <a:r>
              <a:rPr lang="en-US" sz="1400" dirty="0" smtClean="0">
                <a:solidFill>
                  <a:schemeClr val="tx1"/>
                </a:solidFill>
              </a:rPr>
              <a:t> In pairs, take 15 minutes to review and discuss Scenario 2, focusing on the following questions. Please use the space below each question for any notes. Following the pair discussion, you will be asked to share your thoughts with the full team.  </a:t>
            </a:r>
            <a:endParaRPr lang="en-US" sz="1400" b="1" dirty="0">
              <a:solidFill>
                <a:schemeClr val="tx1"/>
              </a:solidFill>
            </a:endParaRPr>
          </a:p>
        </p:txBody>
      </p:sp>
      <p:sp>
        <p:nvSpPr>
          <p:cNvPr id="6" name="Rectangle 5"/>
          <p:cNvSpPr/>
          <p:nvPr/>
        </p:nvSpPr>
        <p:spPr>
          <a:xfrm>
            <a:off x="146050" y="3236685"/>
            <a:ext cx="6578600" cy="812801"/>
          </a:xfrm>
          <a:prstGeom prst="rect">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400" b="1" dirty="0">
                <a:solidFill>
                  <a:schemeClr val="tx1"/>
                </a:solidFill>
              </a:rPr>
              <a:t>QUESTION 1: </a:t>
            </a:r>
            <a:r>
              <a:rPr lang="en-US" sz="1400" b="1" dirty="0" smtClean="0">
                <a:solidFill>
                  <a:schemeClr val="tx1"/>
                </a:solidFill>
              </a:rPr>
              <a:t>How </a:t>
            </a:r>
            <a:r>
              <a:rPr lang="en-US" sz="1400" b="1" dirty="0">
                <a:solidFill>
                  <a:schemeClr val="tx1"/>
                </a:solidFill>
              </a:rPr>
              <a:t>well does </a:t>
            </a:r>
            <a:r>
              <a:rPr lang="en-US" sz="1400" b="1" dirty="0" smtClean="0">
                <a:solidFill>
                  <a:schemeClr val="tx1"/>
                </a:solidFill>
              </a:rPr>
              <a:t>Scenario 2 </a:t>
            </a:r>
            <a:r>
              <a:rPr lang="en-US" sz="1400" b="1" dirty="0">
                <a:solidFill>
                  <a:schemeClr val="tx1"/>
                </a:solidFill>
              </a:rPr>
              <a:t>reflect and honor the work of the work teams</a:t>
            </a:r>
            <a:r>
              <a:rPr lang="en-US" sz="1400" b="1" dirty="0" smtClean="0">
                <a:solidFill>
                  <a:schemeClr val="tx1"/>
                </a:solidFill>
              </a:rPr>
              <a:t>? </a:t>
            </a:r>
            <a:r>
              <a:rPr lang="en-US" sz="1400" i="1" dirty="0" smtClean="0">
                <a:solidFill>
                  <a:schemeClr val="tx1"/>
                </a:solidFill>
              </a:rPr>
              <a:t>(Please circle a number from 1 to 5 below and write down any comments in the space provided. You and your partner do </a:t>
            </a:r>
            <a:r>
              <a:rPr lang="en-US" sz="1400" b="1" i="1" u="sng" dirty="0" smtClean="0">
                <a:solidFill>
                  <a:schemeClr val="tx1"/>
                </a:solidFill>
              </a:rPr>
              <a:t>not</a:t>
            </a:r>
            <a:r>
              <a:rPr lang="en-US" sz="1400" i="1" dirty="0" smtClean="0">
                <a:solidFill>
                  <a:schemeClr val="tx1"/>
                </a:solidFill>
              </a:rPr>
              <a:t> need to reach consensus.)</a:t>
            </a:r>
            <a:endParaRPr lang="en-US" sz="1400" i="1" dirty="0">
              <a:solidFill>
                <a:schemeClr val="tx1"/>
              </a:solidFill>
            </a:endParaRPr>
          </a:p>
        </p:txBody>
      </p:sp>
      <p:sp>
        <p:nvSpPr>
          <p:cNvPr id="7" name="Rectangle 6"/>
          <p:cNvSpPr/>
          <p:nvPr/>
        </p:nvSpPr>
        <p:spPr>
          <a:xfrm>
            <a:off x="146050" y="4201885"/>
            <a:ext cx="6578600" cy="11865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b"/>
          <a:lstStyle/>
          <a:p>
            <a:pPr>
              <a:spcAft>
                <a:spcPts val="600"/>
              </a:spcAft>
            </a:pPr>
            <a:endParaRPr lang="en-US" sz="1600" b="1" dirty="0" smtClean="0">
              <a:solidFill>
                <a:schemeClr val="tx1"/>
              </a:solidFill>
            </a:endParaRPr>
          </a:p>
          <a:p>
            <a:r>
              <a:rPr lang="en-US" sz="1400" b="1" dirty="0" smtClean="0">
                <a:solidFill>
                  <a:schemeClr val="tx1"/>
                </a:solidFill>
              </a:rPr>
              <a:t>Not Well						</a:t>
            </a:r>
            <a:r>
              <a:rPr lang="en-US" sz="1400" b="1" dirty="0" smtClean="0">
                <a:solidFill>
                  <a:schemeClr val="tx1"/>
                </a:solidFill>
              </a:rPr>
              <a:t>    Extremely </a:t>
            </a:r>
            <a:r>
              <a:rPr lang="en-US" sz="1400" b="1" dirty="0">
                <a:solidFill>
                  <a:schemeClr val="tx1"/>
                </a:solidFill>
              </a:rPr>
              <a:t>At </a:t>
            </a:r>
            <a:r>
              <a:rPr lang="en-US" sz="1400" b="1" dirty="0" smtClean="0">
                <a:solidFill>
                  <a:schemeClr val="tx1"/>
                </a:solidFill>
              </a:rPr>
              <a:t>All						</a:t>
            </a:r>
            <a:r>
              <a:rPr lang="en-US" sz="1400" b="1" dirty="0" smtClean="0">
                <a:solidFill>
                  <a:schemeClr val="tx1"/>
                </a:solidFill>
              </a:rPr>
              <a:t>              Well</a:t>
            </a:r>
            <a:endParaRPr lang="en-US" sz="1400" b="1" dirty="0" smtClean="0">
              <a:solidFill>
                <a:schemeClr val="tx1"/>
              </a:solidFill>
            </a:endParaRPr>
          </a:p>
        </p:txBody>
      </p:sp>
      <p:cxnSp>
        <p:nvCxnSpPr>
          <p:cNvPr id="9" name="Straight Arrow Connector 8"/>
          <p:cNvCxnSpPr/>
          <p:nvPr/>
        </p:nvCxnSpPr>
        <p:spPr>
          <a:xfrm>
            <a:off x="244024" y="4691748"/>
            <a:ext cx="6369050" cy="10886"/>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46050" y="5519056"/>
            <a:ext cx="6578600" cy="309154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t"/>
          <a:lstStyle/>
          <a:p>
            <a:pPr>
              <a:spcAft>
                <a:spcPts val="600"/>
              </a:spcAft>
            </a:pPr>
            <a:r>
              <a:rPr lang="en-US" sz="1600" b="1" dirty="0" smtClean="0">
                <a:solidFill>
                  <a:schemeClr val="tx1"/>
                </a:solidFill>
              </a:rPr>
              <a:t>NOTES:</a:t>
            </a:r>
          </a:p>
        </p:txBody>
      </p:sp>
    </p:spTree>
    <p:extLst>
      <p:ext uri="{BB962C8B-B14F-4D97-AF65-F5344CB8AC3E}">
        <p14:creationId xmlns:p14="http://schemas.microsoft.com/office/powerpoint/2010/main" val="1422662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273891659"/>
              </p:ext>
            </p:extLst>
          </p:nvPr>
        </p:nvGraphicFramePr>
        <p:xfrm>
          <a:off x="-478970" y="3222145"/>
          <a:ext cx="7805060" cy="370840"/>
        </p:xfrm>
        <a:graphic>
          <a:graphicData uri="http://schemas.openxmlformats.org/drawingml/2006/table">
            <a:tbl>
              <a:tblPr firstRow="1" bandRow="1">
                <a:tableStyleId>{5C22544A-7EE6-4342-B048-85BDC9FD1C3A}</a:tableStyleId>
              </a:tblPr>
              <a:tblGrid>
                <a:gridCol w="1561012"/>
                <a:gridCol w="1561012"/>
                <a:gridCol w="1561012"/>
                <a:gridCol w="1561012"/>
                <a:gridCol w="1561012"/>
              </a:tblGrid>
              <a:tr h="370840">
                <a:tc>
                  <a:txBody>
                    <a:bodyPr/>
                    <a:lstStyle/>
                    <a:p>
                      <a:pPr algn="ctr"/>
                      <a:r>
                        <a:rPr lang="en-US" dirty="0" smtClean="0">
                          <a:solidFill>
                            <a:schemeClr val="tx1"/>
                          </a:solidFill>
                        </a:rPr>
                        <a:t>1</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2</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3</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4</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5</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342900" y="518588"/>
            <a:ext cx="6172200" cy="1524000"/>
          </a:xfrm>
        </p:spPr>
        <p:txBody>
          <a:bodyPr>
            <a:normAutofit/>
          </a:bodyPr>
          <a:lstStyle/>
          <a:p>
            <a:r>
              <a:rPr lang="en-US" sz="3600" b="1" dirty="0" smtClean="0">
                <a:solidFill>
                  <a:srgbClr val="6ACCDD"/>
                </a:solidFill>
                <a:latin typeface="Gotham Bold"/>
              </a:rPr>
              <a:t>PAIR DISCUSSION OF SCENARIO 2: QUESTION 2</a:t>
            </a:r>
            <a:endParaRPr lang="en-US" sz="36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13</a:t>
            </a:fld>
            <a:endParaRPr lang="en-US"/>
          </a:p>
        </p:txBody>
      </p:sp>
      <p:sp>
        <p:nvSpPr>
          <p:cNvPr id="6" name="Rectangle 5"/>
          <p:cNvSpPr/>
          <p:nvPr/>
        </p:nvSpPr>
        <p:spPr>
          <a:xfrm>
            <a:off x="146050" y="2071883"/>
            <a:ext cx="6578600" cy="965200"/>
          </a:xfrm>
          <a:prstGeom prst="rect">
            <a:avLst/>
          </a:prstGeom>
          <a:solidFill>
            <a:srgbClr val="CCC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400" b="1" dirty="0">
                <a:solidFill>
                  <a:schemeClr val="tx1"/>
                </a:solidFill>
              </a:rPr>
              <a:t>QUESTION </a:t>
            </a:r>
            <a:r>
              <a:rPr lang="en-US" sz="1400" b="1" dirty="0" smtClean="0">
                <a:solidFill>
                  <a:schemeClr val="tx1"/>
                </a:solidFill>
              </a:rPr>
              <a:t>2: How compelling is Scenario 2 in terms of helping the district achieve its vision? Please refer to page 16 for the </a:t>
            </a:r>
            <a:r>
              <a:rPr lang="en-US" sz="1400" b="1" dirty="0" smtClean="0">
                <a:solidFill>
                  <a:schemeClr val="tx1"/>
                </a:solidFill>
              </a:rPr>
              <a:t>district</a:t>
            </a:r>
            <a:r>
              <a:rPr lang="en-US" sz="1400" b="1" dirty="0" smtClean="0">
                <a:solidFill>
                  <a:schemeClr val="tx1"/>
                </a:solidFill>
              </a:rPr>
              <a:t> </a:t>
            </a:r>
            <a:r>
              <a:rPr lang="en-US" sz="1400" b="1" dirty="0" smtClean="0">
                <a:solidFill>
                  <a:schemeClr val="tx1"/>
                </a:solidFill>
              </a:rPr>
              <a:t>vision statement. </a:t>
            </a:r>
            <a:r>
              <a:rPr lang="en-US" sz="1400" i="1" dirty="0" smtClean="0">
                <a:solidFill>
                  <a:schemeClr val="tx1"/>
                </a:solidFill>
              </a:rPr>
              <a:t>(Please circle a number from 1 to 5 below and write down any comments in the space provided. You and your partner do </a:t>
            </a:r>
            <a:r>
              <a:rPr lang="en-US" sz="1400" b="1" i="1" u="sng" dirty="0" smtClean="0">
                <a:solidFill>
                  <a:schemeClr val="tx1"/>
                </a:solidFill>
              </a:rPr>
              <a:t>not</a:t>
            </a:r>
            <a:r>
              <a:rPr lang="en-US" sz="1400" i="1" dirty="0" smtClean="0">
                <a:solidFill>
                  <a:schemeClr val="tx1"/>
                </a:solidFill>
              </a:rPr>
              <a:t> need to reach consensus.)</a:t>
            </a:r>
            <a:endParaRPr lang="en-US" sz="1400" i="1" dirty="0">
              <a:solidFill>
                <a:schemeClr val="tx1"/>
              </a:solidFill>
            </a:endParaRPr>
          </a:p>
        </p:txBody>
      </p:sp>
      <p:sp>
        <p:nvSpPr>
          <p:cNvPr id="7" name="Rectangle 6"/>
          <p:cNvSpPr/>
          <p:nvPr/>
        </p:nvSpPr>
        <p:spPr>
          <a:xfrm>
            <a:off x="146050" y="3167715"/>
            <a:ext cx="6578600" cy="11865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b"/>
          <a:lstStyle/>
          <a:p>
            <a:pPr>
              <a:spcAft>
                <a:spcPts val="600"/>
              </a:spcAft>
            </a:pPr>
            <a:endParaRPr lang="en-US" sz="1600" b="1" dirty="0" smtClean="0">
              <a:solidFill>
                <a:schemeClr val="tx1"/>
              </a:solidFill>
            </a:endParaRPr>
          </a:p>
          <a:p>
            <a:r>
              <a:rPr lang="en-US" sz="1400" b="1" dirty="0" smtClean="0">
                <a:solidFill>
                  <a:schemeClr val="tx1"/>
                </a:solidFill>
              </a:rPr>
              <a:t>Not </a:t>
            </a:r>
            <a:r>
              <a:rPr lang="en-US" sz="1400" b="1" dirty="0" smtClean="0">
                <a:solidFill>
                  <a:schemeClr val="tx1"/>
                </a:solidFill>
              </a:rPr>
              <a:t>Compelling</a:t>
            </a:r>
            <a:r>
              <a:rPr lang="en-US" sz="1400" b="1" dirty="0">
                <a:solidFill>
                  <a:schemeClr val="tx1"/>
                </a:solidFill>
              </a:rPr>
              <a:t> </a:t>
            </a:r>
            <a:r>
              <a:rPr lang="en-US" sz="1400" b="1" dirty="0" smtClean="0">
                <a:solidFill>
                  <a:schemeClr val="tx1"/>
                </a:solidFill>
              </a:rPr>
              <a:t>					    </a:t>
            </a:r>
            <a:r>
              <a:rPr lang="en-US" sz="1400" b="1" dirty="0" smtClean="0">
                <a:solidFill>
                  <a:schemeClr val="tx1"/>
                </a:solidFill>
              </a:rPr>
              <a:t>Extremely </a:t>
            </a:r>
            <a:r>
              <a:rPr lang="en-US" sz="1400" b="1" dirty="0">
                <a:solidFill>
                  <a:schemeClr val="tx1"/>
                </a:solidFill>
              </a:rPr>
              <a:t>At </a:t>
            </a:r>
            <a:r>
              <a:rPr lang="en-US" sz="1400" b="1" dirty="0" smtClean="0">
                <a:solidFill>
                  <a:schemeClr val="tx1"/>
                </a:solidFill>
              </a:rPr>
              <a:t>All						 Compelling</a:t>
            </a:r>
            <a:endParaRPr lang="en-US" sz="1400" b="1" dirty="0" smtClean="0">
              <a:solidFill>
                <a:schemeClr val="tx1"/>
              </a:solidFill>
            </a:endParaRPr>
          </a:p>
        </p:txBody>
      </p:sp>
      <p:cxnSp>
        <p:nvCxnSpPr>
          <p:cNvPr id="9" name="Straight Arrow Connector 8"/>
          <p:cNvCxnSpPr/>
          <p:nvPr/>
        </p:nvCxnSpPr>
        <p:spPr>
          <a:xfrm>
            <a:off x="244024" y="3657578"/>
            <a:ext cx="6369050" cy="10886"/>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46050" y="4506686"/>
            <a:ext cx="6578600" cy="41039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t"/>
          <a:lstStyle/>
          <a:p>
            <a:pPr>
              <a:spcAft>
                <a:spcPts val="600"/>
              </a:spcAft>
            </a:pPr>
            <a:r>
              <a:rPr lang="en-US" sz="1600" b="1" dirty="0" smtClean="0">
                <a:solidFill>
                  <a:schemeClr val="tx1"/>
                </a:solidFill>
              </a:rPr>
              <a:t>NOTES:</a:t>
            </a:r>
          </a:p>
        </p:txBody>
      </p:sp>
    </p:spTree>
    <p:extLst>
      <p:ext uri="{BB962C8B-B14F-4D97-AF65-F5344CB8AC3E}">
        <p14:creationId xmlns:p14="http://schemas.microsoft.com/office/powerpoint/2010/main" val="486738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140026857"/>
              </p:ext>
            </p:extLst>
          </p:nvPr>
        </p:nvGraphicFramePr>
        <p:xfrm>
          <a:off x="-478970" y="3396321"/>
          <a:ext cx="7805060" cy="370840"/>
        </p:xfrm>
        <a:graphic>
          <a:graphicData uri="http://schemas.openxmlformats.org/drawingml/2006/table">
            <a:tbl>
              <a:tblPr firstRow="1" bandRow="1">
                <a:tableStyleId>{5C22544A-7EE6-4342-B048-85BDC9FD1C3A}</a:tableStyleId>
              </a:tblPr>
              <a:tblGrid>
                <a:gridCol w="1561012"/>
                <a:gridCol w="1561012"/>
                <a:gridCol w="1561012"/>
                <a:gridCol w="1561012"/>
                <a:gridCol w="1561012"/>
              </a:tblGrid>
              <a:tr h="370840">
                <a:tc>
                  <a:txBody>
                    <a:bodyPr/>
                    <a:lstStyle/>
                    <a:p>
                      <a:pPr algn="ctr"/>
                      <a:r>
                        <a:rPr lang="en-US" dirty="0" smtClean="0">
                          <a:solidFill>
                            <a:schemeClr val="tx1"/>
                          </a:solidFill>
                        </a:rPr>
                        <a:t>1</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2</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3</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4</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5</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342900" y="518588"/>
            <a:ext cx="6172200" cy="1524000"/>
          </a:xfrm>
        </p:spPr>
        <p:txBody>
          <a:bodyPr>
            <a:normAutofit/>
          </a:bodyPr>
          <a:lstStyle/>
          <a:p>
            <a:r>
              <a:rPr lang="en-US" sz="3600" b="1" dirty="0" smtClean="0">
                <a:solidFill>
                  <a:srgbClr val="6ACCDD"/>
                </a:solidFill>
                <a:latin typeface="Gotham Bold"/>
              </a:rPr>
              <a:t>PAIR DISCUSSION OF SCENARIO 2: QUESTION 3</a:t>
            </a:r>
            <a:endParaRPr lang="en-US" sz="36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14</a:t>
            </a:fld>
            <a:endParaRPr lang="en-US"/>
          </a:p>
        </p:txBody>
      </p:sp>
      <p:sp>
        <p:nvSpPr>
          <p:cNvPr id="6" name="Rectangle 5"/>
          <p:cNvSpPr/>
          <p:nvPr/>
        </p:nvSpPr>
        <p:spPr>
          <a:xfrm>
            <a:off x="146050" y="2071883"/>
            <a:ext cx="6578600" cy="1106746"/>
          </a:xfrm>
          <a:prstGeom prst="rect">
            <a:avLst/>
          </a:prstGeom>
          <a:solidFill>
            <a:srgbClr val="CCC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400" b="1" dirty="0">
                <a:solidFill>
                  <a:schemeClr val="tx1"/>
                </a:solidFill>
              </a:rPr>
              <a:t>QUESTION 3</a:t>
            </a:r>
            <a:r>
              <a:rPr lang="en-US" sz="1400" b="1" dirty="0" smtClean="0">
                <a:solidFill>
                  <a:schemeClr val="tx1"/>
                </a:solidFill>
              </a:rPr>
              <a:t>: How well does Scenario 2 support the development of the top six 21</a:t>
            </a:r>
            <a:r>
              <a:rPr lang="en-US" sz="1400" b="1" baseline="30000" dirty="0" smtClean="0">
                <a:solidFill>
                  <a:schemeClr val="tx1"/>
                </a:solidFill>
              </a:rPr>
              <a:t>st</a:t>
            </a:r>
            <a:r>
              <a:rPr lang="en-US" sz="1400" b="1" dirty="0" smtClean="0">
                <a:solidFill>
                  <a:schemeClr val="tx1"/>
                </a:solidFill>
              </a:rPr>
              <a:t> century skills and qualities of </a:t>
            </a:r>
            <a:r>
              <a:rPr lang="en-US" sz="1400" b="1" dirty="0" smtClean="0">
                <a:solidFill>
                  <a:schemeClr val="tx1"/>
                </a:solidFill>
              </a:rPr>
              <a:t>a graduate of our district </a:t>
            </a:r>
            <a:r>
              <a:rPr lang="en-US" sz="1400" b="1" dirty="0" smtClean="0">
                <a:solidFill>
                  <a:schemeClr val="tx1"/>
                </a:solidFill>
              </a:rPr>
              <a:t>(as identified by the community)? Please refer to page 17 for the list of the top six skills and qualities. </a:t>
            </a:r>
            <a:r>
              <a:rPr lang="en-US" sz="1400" i="1" dirty="0" smtClean="0">
                <a:solidFill>
                  <a:schemeClr val="tx1"/>
                </a:solidFill>
              </a:rPr>
              <a:t>(Please circle a number from 1 to 5 below and write down any comments in the space provided. You and your partner do </a:t>
            </a:r>
            <a:r>
              <a:rPr lang="en-US" sz="1400" b="1" i="1" u="sng" dirty="0" smtClean="0">
                <a:solidFill>
                  <a:schemeClr val="tx1"/>
                </a:solidFill>
              </a:rPr>
              <a:t>not</a:t>
            </a:r>
            <a:r>
              <a:rPr lang="en-US" sz="1400" i="1" dirty="0" smtClean="0">
                <a:solidFill>
                  <a:schemeClr val="tx1"/>
                </a:solidFill>
              </a:rPr>
              <a:t> need to reach consensus.)</a:t>
            </a:r>
            <a:endParaRPr lang="en-US" sz="1400" i="1" dirty="0">
              <a:solidFill>
                <a:schemeClr val="tx1"/>
              </a:solidFill>
            </a:endParaRPr>
          </a:p>
        </p:txBody>
      </p:sp>
      <p:sp>
        <p:nvSpPr>
          <p:cNvPr id="7" name="Rectangle 6"/>
          <p:cNvSpPr/>
          <p:nvPr/>
        </p:nvSpPr>
        <p:spPr>
          <a:xfrm>
            <a:off x="146050" y="3341891"/>
            <a:ext cx="6578600" cy="11865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b"/>
          <a:lstStyle/>
          <a:p>
            <a:pPr>
              <a:spcAft>
                <a:spcPts val="600"/>
              </a:spcAft>
            </a:pPr>
            <a:endParaRPr lang="en-US" sz="1600" b="1" dirty="0" smtClean="0">
              <a:solidFill>
                <a:schemeClr val="tx1"/>
              </a:solidFill>
            </a:endParaRPr>
          </a:p>
          <a:p>
            <a:r>
              <a:rPr lang="en-US" sz="1400" b="1" dirty="0" smtClean="0">
                <a:solidFill>
                  <a:schemeClr val="tx1"/>
                </a:solidFill>
              </a:rPr>
              <a:t>Not </a:t>
            </a:r>
            <a:r>
              <a:rPr lang="en-US" sz="1400" b="1" dirty="0" smtClean="0">
                <a:solidFill>
                  <a:schemeClr val="tx1"/>
                </a:solidFill>
              </a:rPr>
              <a:t>Well</a:t>
            </a:r>
            <a:r>
              <a:rPr lang="en-US" sz="1400" b="1" dirty="0">
                <a:solidFill>
                  <a:schemeClr val="tx1"/>
                </a:solidFill>
              </a:rPr>
              <a:t> </a:t>
            </a:r>
            <a:r>
              <a:rPr lang="en-US" sz="1400" b="1" dirty="0" smtClean="0">
                <a:solidFill>
                  <a:schemeClr val="tx1"/>
                </a:solidFill>
              </a:rPr>
              <a:t>						    </a:t>
            </a:r>
            <a:r>
              <a:rPr lang="en-US" sz="1400" b="1" dirty="0" smtClean="0">
                <a:solidFill>
                  <a:schemeClr val="tx1"/>
                </a:solidFill>
              </a:rPr>
              <a:t>Extremely </a:t>
            </a:r>
            <a:r>
              <a:rPr lang="en-US" sz="1400" b="1" dirty="0">
                <a:solidFill>
                  <a:schemeClr val="tx1"/>
                </a:solidFill>
              </a:rPr>
              <a:t>At </a:t>
            </a:r>
            <a:r>
              <a:rPr lang="en-US" sz="1400" b="1" dirty="0" smtClean="0">
                <a:solidFill>
                  <a:schemeClr val="tx1"/>
                </a:solidFill>
              </a:rPr>
              <a:t>All</a:t>
            </a:r>
            <a:r>
              <a:rPr lang="en-US" sz="1400" b="1" dirty="0">
                <a:solidFill>
                  <a:schemeClr val="tx1"/>
                </a:solidFill>
              </a:rPr>
              <a:t> </a:t>
            </a:r>
            <a:r>
              <a:rPr lang="en-US" sz="1400" b="1" dirty="0" smtClean="0">
                <a:solidFill>
                  <a:schemeClr val="tx1"/>
                </a:solidFill>
              </a:rPr>
              <a:t>						              </a:t>
            </a:r>
            <a:r>
              <a:rPr lang="en-US" sz="1400" b="1" dirty="0" smtClean="0">
                <a:solidFill>
                  <a:schemeClr val="tx1"/>
                </a:solidFill>
              </a:rPr>
              <a:t>Well</a:t>
            </a:r>
            <a:endParaRPr lang="en-US" sz="1400" b="1" dirty="0" smtClean="0">
              <a:solidFill>
                <a:schemeClr val="tx1"/>
              </a:solidFill>
            </a:endParaRPr>
          </a:p>
        </p:txBody>
      </p:sp>
      <p:cxnSp>
        <p:nvCxnSpPr>
          <p:cNvPr id="9" name="Straight Arrow Connector 8"/>
          <p:cNvCxnSpPr/>
          <p:nvPr/>
        </p:nvCxnSpPr>
        <p:spPr>
          <a:xfrm>
            <a:off x="244024" y="3831754"/>
            <a:ext cx="6369050" cy="10886"/>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46050" y="4615543"/>
            <a:ext cx="6578600" cy="39950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t"/>
          <a:lstStyle/>
          <a:p>
            <a:pPr>
              <a:spcAft>
                <a:spcPts val="600"/>
              </a:spcAft>
            </a:pPr>
            <a:r>
              <a:rPr lang="en-US" sz="1600" b="1" dirty="0" smtClean="0">
                <a:solidFill>
                  <a:schemeClr val="tx1"/>
                </a:solidFill>
              </a:rPr>
              <a:t>NOTES:</a:t>
            </a:r>
          </a:p>
        </p:txBody>
      </p:sp>
    </p:spTree>
    <p:extLst>
      <p:ext uri="{BB962C8B-B14F-4D97-AF65-F5344CB8AC3E}">
        <p14:creationId xmlns:p14="http://schemas.microsoft.com/office/powerpoint/2010/main" val="1720933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232718003"/>
              </p:ext>
            </p:extLst>
          </p:nvPr>
        </p:nvGraphicFramePr>
        <p:xfrm>
          <a:off x="-478970" y="3396321"/>
          <a:ext cx="7805060" cy="370840"/>
        </p:xfrm>
        <a:graphic>
          <a:graphicData uri="http://schemas.openxmlformats.org/drawingml/2006/table">
            <a:tbl>
              <a:tblPr firstRow="1" bandRow="1">
                <a:tableStyleId>{5C22544A-7EE6-4342-B048-85BDC9FD1C3A}</a:tableStyleId>
              </a:tblPr>
              <a:tblGrid>
                <a:gridCol w="1561012"/>
                <a:gridCol w="1561012"/>
                <a:gridCol w="1561012"/>
                <a:gridCol w="1561012"/>
                <a:gridCol w="1561012"/>
              </a:tblGrid>
              <a:tr h="370840">
                <a:tc>
                  <a:txBody>
                    <a:bodyPr/>
                    <a:lstStyle/>
                    <a:p>
                      <a:pPr algn="ctr"/>
                      <a:r>
                        <a:rPr lang="en-US" dirty="0" smtClean="0">
                          <a:solidFill>
                            <a:schemeClr val="tx1"/>
                          </a:solidFill>
                        </a:rPr>
                        <a:t>1</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2</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3</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4</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5</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342900" y="518588"/>
            <a:ext cx="6172200" cy="1524000"/>
          </a:xfrm>
        </p:spPr>
        <p:txBody>
          <a:bodyPr>
            <a:normAutofit/>
          </a:bodyPr>
          <a:lstStyle/>
          <a:p>
            <a:r>
              <a:rPr lang="en-US" sz="3600" b="1" dirty="0" smtClean="0">
                <a:solidFill>
                  <a:srgbClr val="6ACCDD"/>
                </a:solidFill>
                <a:latin typeface="Gotham Bold"/>
              </a:rPr>
              <a:t>PAIR DISCUSSION OF SCENARIO 2: QUESTION 4 </a:t>
            </a:r>
            <a:endParaRPr lang="en-US" sz="36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15</a:t>
            </a:fld>
            <a:endParaRPr lang="en-US"/>
          </a:p>
        </p:txBody>
      </p:sp>
      <p:sp>
        <p:nvSpPr>
          <p:cNvPr id="6" name="Rectangle 5"/>
          <p:cNvSpPr/>
          <p:nvPr/>
        </p:nvSpPr>
        <p:spPr>
          <a:xfrm>
            <a:off x="146050" y="2071883"/>
            <a:ext cx="6578600" cy="1106746"/>
          </a:xfrm>
          <a:prstGeom prst="rect">
            <a:avLst/>
          </a:prstGeom>
          <a:solidFill>
            <a:srgbClr val="CCC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400" b="1" dirty="0">
                <a:solidFill>
                  <a:schemeClr val="tx1"/>
                </a:solidFill>
              </a:rPr>
              <a:t>QUESTION </a:t>
            </a:r>
            <a:r>
              <a:rPr lang="en-US" sz="1400" b="1" dirty="0" smtClean="0">
                <a:solidFill>
                  <a:schemeClr val="tx1"/>
                </a:solidFill>
              </a:rPr>
              <a:t>4: How exciting is Scenario 2 to you? </a:t>
            </a:r>
            <a:r>
              <a:rPr lang="en-US" sz="1400" i="1" dirty="0" smtClean="0">
                <a:solidFill>
                  <a:schemeClr val="tx1"/>
                </a:solidFill>
              </a:rPr>
              <a:t>(Please circle a number from 1 to 5 below and write down any comments in the space provided. You and your partner do </a:t>
            </a:r>
            <a:r>
              <a:rPr lang="en-US" sz="1400" b="1" i="1" u="sng" dirty="0" smtClean="0">
                <a:solidFill>
                  <a:schemeClr val="tx1"/>
                </a:solidFill>
              </a:rPr>
              <a:t>not</a:t>
            </a:r>
            <a:r>
              <a:rPr lang="en-US" sz="1400" i="1" dirty="0" smtClean="0">
                <a:solidFill>
                  <a:schemeClr val="tx1"/>
                </a:solidFill>
              </a:rPr>
              <a:t> need to reach consensus.)</a:t>
            </a:r>
            <a:endParaRPr lang="en-US" sz="1400" i="1" dirty="0">
              <a:solidFill>
                <a:schemeClr val="tx1"/>
              </a:solidFill>
            </a:endParaRPr>
          </a:p>
        </p:txBody>
      </p:sp>
      <p:sp>
        <p:nvSpPr>
          <p:cNvPr id="7" name="Rectangle 6"/>
          <p:cNvSpPr/>
          <p:nvPr/>
        </p:nvSpPr>
        <p:spPr>
          <a:xfrm>
            <a:off x="146050" y="3341891"/>
            <a:ext cx="6578600" cy="11865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b"/>
          <a:lstStyle/>
          <a:p>
            <a:pPr>
              <a:spcAft>
                <a:spcPts val="600"/>
              </a:spcAft>
            </a:pPr>
            <a:endParaRPr lang="en-US" sz="1600" b="1" dirty="0" smtClean="0">
              <a:solidFill>
                <a:schemeClr val="tx1"/>
              </a:solidFill>
            </a:endParaRPr>
          </a:p>
          <a:p>
            <a:r>
              <a:rPr lang="en-US" sz="1400" b="1" dirty="0" smtClean="0">
                <a:solidFill>
                  <a:schemeClr val="tx1"/>
                </a:solidFill>
              </a:rPr>
              <a:t>Not Exciting	</a:t>
            </a:r>
            <a:r>
              <a:rPr lang="en-US" sz="1400" b="1" dirty="0" smtClean="0">
                <a:solidFill>
                  <a:schemeClr val="tx1"/>
                </a:solidFill>
              </a:rPr>
              <a:t>					    Extremely </a:t>
            </a:r>
            <a:r>
              <a:rPr lang="en-US" sz="1400" b="1" dirty="0">
                <a:solidFill>
                  <a:schemeClr val="tx1"/>
                </a:solidFill>
              </a:rPr>
              <a:t>At </a:t>
            </a:r>
            <a:r>
              <a:rPr lang="en-US" sz="1400" b="1" dirty="0" smtClean="0">
                <a:solidFill>
                  <a:schemeClr val="tx1"/>
                </a:solidFill>
              </a:rPr>
              <a:t>All</a:t>
            </a:r>
            <a:r>
              <a:rPr lang="en-US" sz="1400" b="1" dirty="0">
                <a:solidFill>
                  <a:schemeClr val="tx1"/>
                </a:solidFill>
              </a:rPr>
              <a:t> </a:t>
            </a:r>
            <a:r>
              <a:rPr lang="en-US" sz="1400" b="1" dirty="0" smtClean="0">
                <a:solidFill>
                  <a:schemeClr val="tx1"/>
                </a:solidFill>
              </a:rPr>
              <a:t>						        </a:t>
            </a:r>
            <a:r>
              <a:rPr lang="en-US" sz="1400" b="1" dirty="0" smtClean="0">
                <a:solidFill>
                  <a:schemeClr val="tx1"/>
                </a:solidFill>
              </a:rPr>
              <a:t>Exciting</a:t>
            </a:r>
            <a:endParaRPr lang="en-US" sz="1400" b="1" dirty="0" smtClean="0">
              <a:solidFill>
                <a:schemeClr val="tx1"/>
              </a:solidFill>
            </a:endParaRPr>
          </a:p>
        </p:txBody>
      </p:sp>
      <p:cxnSp>
        <p:nvCxnSpPr>
          <p:cNvPr id="9" name="Straight Arrow Connector 8"/>
          <p:cNvCxnSpPr/>
          <p:nvPr/>
        </p:nvCxnSpPr>
        <p:spPr>
          <a:xfrm>
            <a:off x="244024" y="3831754"/>
            <a:ext cx="6369050" cy="10886"/>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46050" y="4615543"/>
            <a:ext cx="6578600" cy="39950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t"/>
          <a:lstStyle/>
          <a:p>
            <a:pPr>
              <a:spcAft>
                <a:spcPts val="600"/>
              </a:spcAft>
            </a:pPr>
            <a:r>
              <a:rPr lang="en-US" sz="1600" b="1" dirty="0" smtClean="0">
                <a:solidFill>
                  <a:schemeClr val="tx1"/>
                </a:solidFill>
              </a:rPr>
              <a:t>NOTES:</a:t>
            </a:r>
          </a:p>
        </p:txBody>
      </p:sp>
    </p:spTree>
    <p:extLst>
      <p:ext uri="{BB962C8B-B14F-4D97-AF65-F5344CB8AC3E}">
        <p14:creationId xmlns:p14="http://schemas.microsoft.com/office/powerpoint/2010/main" val="349120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20184"/>
            <a:ext cx="6172200" cy="1524000"/>
          </a:xfrm>
        </p:spPr>
        <p:txBody>
          <a:bodyPr>
            <a:normAutofit/>
          </a:bodyPr>
          <a:lstStyle/>
          <a:p>
            <a:r>
              <a:rPr lang="en-US" sz="4000" b="1" dirty="0" smtClean="0">
                <a:solidFill>
                  <a:srgbClr val="6ACCDD"/>
                </a:solidFill>
                <a:latin typeface="Gotham Bold"/>
              </a:rPr>
              <a:t>DISTRICT VISION</a:t>
            </a:r>
            <a:endParaRPr lang="en-US" sz="40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16</a:t>
            </a:fld>
            <a:endParaRPr lang="en-US"/>
          </a:p>
        </p:txBody>
      </p:sp>
      <p:sp>
        <p:nvSpPr>
          <p:cNvPr id="6" name="Rectangle 5"/>
          <p:cNvSpPr/>
          <p:nvPr/>
        </p:nvSpPr>
        <p:spPr>
          <a:xfrm>
            <a:off x="617220" y="2880360"/>
            <a:ext cx="5623560" cy="5617254"/>
          </a:xfrm>
          <a:prstGeom prst="rect">
            <a:avLst/>
          </a:prstGeom>
          <a:solidFill>
            <a:srgbClr val="6ACCDD"/>
          </a:solidFill>
          <a:ln>
            <a:solidFill>
              <a:srgbClr val="6ACC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[Placeholder for district’s vision]</a:t>
            </a:r>
            <a:endParaRPr lang="en-US" sz="2400" dirty="0">
              <a:solidFill>
                <a:schemeClr val="tx1"/>
              </a:solidFill>
            </a:endParaRPr>
          </a:p>
        </p:txBody>
      </p:sp>
    </p:spTree>
    <p:extLst>
      <p:ext uri="{BB962C8B-B14F-4D97-AF65-F5344CB8AC3E}">
        <p14:creationId xmlns:p14="http://schemas.microsoft.com/office/powerpoint/2010/main" val="352333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701464"/>
            <a:ext cx="6172200" cy="1524000"/>
          </a:xfrm>
        </p:spPr>
        <p:txBody>
          <a:bodyPr>
            <a:noAutofit/>
          </a:bodyPr>
          <a:lstStyle/>
          <a:p>
            <a:r>
              <a:rPr lang="en-US" sz="2800" b="1" dirty="0" smtClean="0">
                <a:solidFill>
                  <a:srgbClr val="6ACCDD"/>
                </a:solidFill>
                <a:latin typeface="Gotham Bold"/>
              </a:rPr>
              <a:t>TOP SIX 21</a:t>
            </a:r>
            <a:r>
              <a:rPr lang="en-US" sz="2800" b="1" baseline="30000" dirty="0" smtClean="0">
                <a:solidFill>
                  <a:srgbClr val="6ACCDD"/>
                </a:solidFill>
                <a:latin typeface="Gotham Bold"/>
              </a:rPr>
              <a:t>ST</a:t>
            </a:r>
            <a:r>
              <a:rPr lang="en-US" sz="2800" b="1" dirty="0" smtClean="0">
                <a:solidFill>
                  <a:srgbClr val="6ACCDD"/>
                </a:solidFill>
                <a:latin typeface="Gotham Bold"/>
              </a:rPr>
              <a:t> CENTURY SKILLS &amp; QUALITIES OF A GRADUATE OF OUR DISTRICT</a:t>
            </a:r>
            <a:endParaRPr lang="en-US" sz="28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17</a:t>
            </a:fld>
            <a:endParaRPr lang="en-US"/>
          </a:p>
        </p:txBody>
      </p:sp>
      <p:sp>
        <p:nvSpPr>
          <p:cNvPr id="6" name="Rectangle 5"/>
          <p:cNvSpPr/>
          <p:nvPr/>
        </p:nvSpPr>
        <p:spPr>
          <a:xfrm>
            <a:off x="617220" y="2880360"/>
            <a:ext cx="5623560" cy="5617254"/>
          </a:xfrm>
          <a:prstGeom prst="rect">
            <a:avLst/>
          </a:prstGeom>
          <a:solidFill>
            <a:srgbClr val="6ACCDD"/>
          </a:solidFill>
          <a:ln>
            <a:solidFill>
              <a:srgbClr val="6ACC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[Placeholder for top 21</a:t>
            </a:r>
            <a:r>
              <a:rPr lang="en-US" sz="2400" baseline="30000" dirty="0" smtClean="0">
                <a:solidFill>
                  <a:schemeClr val="tx1"/>
                </a:solidFill>
              </a:rPr>
              <a:t>st</a:t>
            </a:r>
            <a:r>
              <a:rPr lang="en-US" sz="2400" dirty="0" smtClean="0">
                <a:solidFill>
                  <a:schemeClr val="tx1"/>
                </a:solidFill>
              </a:rPr>
              <a:t> century skills]</a:t>
            </a:r>
            <a:endParaRPr lang="en-US" sz="2400" dirty="0">
              <a:solidFill>
                <a:schemeClr val="tx1"/>
              </a:solidFill>
            </a:endParaRPr>
          </a:p>
        </p:txBody>
      </p:sp>
    </p:spTree>
    <p:extLst>
      <p:ext uri="{BB962C8B-B14F-4D97-AF65-F5344CB8AC3E}">
        <p14:creationId xmlns:p14="http://schemas.microsoft.com/office/powerpoint/2010/main" val="64804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64304"/>
            <a:ext cx="6172200" cy="1524000"/>
          </a:xfrm>
        </p:spPr>
        <p:txBody>
          <a:bodyPr>
            <a:normAutofit/>
          </a:bodyPr>
          <a:lstStyle/>
          <a:p>
            <a:r>
              <a:rPr lang="en-US" sz="3600" b="1" dirty="0" smtClean="0">
                <a:solidFill>
                  <a:srgbClr val="6ACCDD"/>
                </a:solidFill>
                <a:latin typeface="Gotham Bold"/>
              </a:rPr>
              <a:t>FULL TEAM DISCUSSION OF SCENARIOS 1 AND 2</a:t>
            </a:r>
            <a:endParaRPr lang="en-US" sz="36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18</a:t>
            </a:fld>
            <a:endParaRPr lang="en-US"/>
          </a:p>
        </p:txBody>
      </p:sp>
      <p:sp>
        <p:nvSpPr>
          <p:cNvPr id="5" name="Rectangle 4"/>
          <p:cNvSpPr/>
          <p:nvPr/>
        </p:nvSpPr>
        <p:spPr>
          <a:xfrm>
            <a:off x="146050" y="2068350"/>
            <a:ext cx="6578600" cy="1924530"/>
          </a:xfrm>
          <a:prstGeom prst="rect">
            <a:avLst/>
          </a:prstGeom>
          <a:solidFill>
            <a:srgbClr val="CCC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400" b="1" dirty="0" smtClean="0">
                <a:solidFill>
                  <a:schemeClr val="tx1"/>
                </a:solidFill>
              </a:rPr>
              <a:t>INSTRUCTIONS:</a:t>
            </a:r>
            <a:r>
              <a:rPr lang="en-US" sz="1400" dirty="0" smtClean="0">
                <a:solidFill>
                  <a:schemeClr val="tx1"/>
                </a:solidFill>
              </a:rPr>
              <a:t> </a:t>
            </a:r>
            <a:endParaRPr lang="en-US" sz="1400" dirty="0">
              <a:solidFill>
                <a:schemeClr val="tx1"/>
              </a:solidFill>
            </a:endParaRPr>
          </a:p>
          <a:p>
            <a:pPr marL="342900" indent="-342900">
              <a:spcAft>
                <a:spcPts val="600"/>
              </a:spcAft>
              <a:buFont typeface="+mj-lt"/>
              <a:buAutoNum type="arabicPeriod"/>
            </a:pPr>
            <a:r>
              <a:rPr lang="en-US" sz="1400" dirty="0" smtClean="0">
                <a:solidFill>
                  <a:schemeClr val="tx1"/>
                </a:solidFill>
              </a:rPr>
              <a:t>Each team member will be asked to place a dot on the Likert scales (on flip chart paper) corresponding to each of the 4 questions on the previous pages (for each scenario). </a:t>
            </a:r>
          </a:p>
          <a:p>
            <a:pPr marL="342900" indent="-342900">
              <a:spcAft>
                <a:spcPts val="600"/>
              </a:spcAft>
              <a:buFont typeface="+mj-lt"/>
              <a:buAutoNum type="arabicPeriod"/>
            </a:pPr>
            <a:r>
              <a:rPr lang="en-US" sz="1400" dirty="0" smtClean="0">
                <a:solidFill>
                  <a:schemeClr val="tx1"/>
                </a:solidFill>
              </a:rPr>
              <a:t>This will be </a:t>
            </a:r>
            <a:r>
              <a:rPr lang="en-US" sz="1400" dirty="0">
                <a:solidFill>
                  <a:schemeClr val="tx1"/>
                </a:solidFill>
              </a:rPr>
              <a:t>followed by </a:t>
            </a:r>
            <a:r>
              <a:rPr lang="en-US" sz="1400" dirty="0" smtClean="0">
                <a:solidFill>
                  <a:schemeClr val="tx1"/>
                </a:solidFill>
              </a:rPr>
              <a:t>~40 </a:t>
            </a:r>
            <a:r>
              <a:rPr lang="en-US" sz="1400" dirty="0">
                <a:solidFill>
                  <a:schemeClr val="tx1"/>
                </a:solidFill>
              </a:rPr>
              <a:t>minutes of full group </a:t>
            </a:r>
            <a:r>
              <a:rPr lang="en-US" sz="1400" dirty="0" smtClean="0">
                <a:solidFill>
                  <a:schemeClr val="tx1"/>
                </a:solidFill>
              </a:rPr>
              <a:t>discussion.</a:t>
            </a:r>
          </a:p>
          <a:p>
            <a:pPr marL="342900" indent="-342900">
              <a:spcAft>
                <a:spcPts val="600"/>
              </a:spcAft>
              <a:buFont typeface="+mj-lt"/>
              <a:buAutoNum type="arabicPeriod"/>
            </a:pPr>
            <a:r>
              <a:rPr lang="en-US" sz="1400" dirty="0">
                <a:solidFill>
                  <a:schemeClr val="tx1"/>
                </a:solidFill>
              </a:rPr>
              <a:t>P</a:t>
            </a:r>
            <a:r>
              <a:rPr lang="en-US" sz="1400" dirty="0" smtClean="0">
                <a:solidFill>
                  <a:schemeClr val="tx1"/>
                </a:solidFill>
              </a:rPr>
              <a:t>lease use the space provided below to jot down any notes or questions that come up during the discussion.</a:t>
            </a:r>
          </a:p>
        </p:txBody>
      </p:sp>
      <p:sp>
        <p:nvSpPr>
          <p:cNvPr id="6" name="Rectangle 5"/>
          <p:cNvSpPr/>
          <p:nvPr/>
        </p:nvSpPr>
        <p:spPr>
          <a:xfrm>
            <a:off x="146050" y="4130040"/>
            <a:ext cx="6578600" cy="448056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NOTES/QUESTIONS:</a:t>
            </a:r>
            <a:endParaRPr lang="en-US" b="1" dirty="0">
              <a:solidFill>
                <a:schemeClr val="tx1"/>
              </a:solidFill>
            </a:endParaRPr>
          </a:p>
        </p:txBody>
      </p:sp>
    </p:spTree>
    <p:extLst>
      <p:ext uri="{BB962C8B-B14F-4D97-AF65-F5344CB8AC3E}">
        <p14:creationId xmlns:p14="http://schemas.microsoft.com/office/powerpoint/2010/main" val="1109569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784"/>
            <a:ext cx="6172200" cy="1524000"/>
          </a:xfrm>
        </p:spPr>
        <p:txBody>
          <a:bodyPr>
            <a:normAutofit fontScale="90000"/>
          </a:bodyPr>
          <a:lstStyle/>
          <a:p>
            <a:r>
              <a:rPr lang="en-US" b="1" dirty="0" smtClean="0">
                <a:solidFill>
                  <a:srgbClr val="6ACCDD"/>
                </a:solidFill>
                <a:latin typeface="Gotham Bold"/>
              </a:rPr>
              <a:t>MAPPING STRATEGIES OVER TIME</a:t>
            </a:r>
            <a:endParaRPr lang="en-US"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19</a:t>
            </a:fld>
            <a:endParaRPr lang="en-US"/>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593697760"/>
              </p:ext>
            </p:extLst>
          </p:nvPr>
        </p:nvGraphicFramePr>
        <p:xfrm>
          <a:off x="50800" y="3441699"/>
          <a:ext cx="6718300" cy="5118101"/>
        </p:xfrm>
        <a:graphic>
          <a:graphicData uri="http://schemas.openxmlformats.org/drawingml/2006/table">
            <a:tbl>
              <a:tblPr firstRow="1" bandRow="1">
                <a:tableStyleId>{5C22544A-7EE6-4342-B048-85BDC9FD1C3A}</a:tableStyleId>
              </a:tblPr>
              <a:tblGrid>
                <a:gridCol w="1679575"/>
                <a:gridCol w="1679575"/>
                <a:gridCol w="1679575"/>
                <a:gridCol w="1679575"/>
              </a:tblGrid>
              <a:tr h="449788">
                <a:tc>
                  <a:txBody>
                    <a:bodyPr/>
                    <a:lstStyle/>
                    <a:p>
                      <a:r>
                        <a:rPr lang="en-US" sz="1400" dirty="0" smtClean="0"/>
                        <a:t>1-2</a:t>
                      </a:r>
                      <a:r>
                        <a:rPr lang="en-US" sz="1400" baseline="0" dirty="0" smtClean="0"/>
                        <a:t> Years</a:t>
                      </a:r>
                      <a:endParaRPr lang="en-US" sz="1400" dirty="0"/>
                    </a:p>
                  </a:txBody>
                  <a:tcPr/>
                </a:tc>
                <a:tc>
                  <a:txBody>
                    <a:bodyPr/>
                    <a:lstStyle/>
                    <a:p>
                      <a:r>
                        <a:rPr lang="en-US" sz="1400" baseline="0" dirty="0" smtClean="0"/>
                        <a:t>3-5 Years </a:t>
                      </a:r>
                      <a:endParaRPr lang="en-US" sz="1400" dirty="0"/>
                    </a:p>
                  </a:txBody>
                  <a:tcPr/>
                </a:tc>
                <a:tc>
                  <a:txBody>
                    <a:bodyPr/>
                    <a:lstStyle/>
                    <a:p>
                      <a:r>
                        <a:rPr lang="en-US" sz="1400" dirty="0" smtClean="0"/>
                        <a:t>6</a:t>
                      </a:r>
                      <a:r>
                        <a:rPr lang="en-US" sz="1400" baseline="0" dirty="0" smtClean="0"/>
                        <a:t> </a:t>
                      </a:r>
                      <a:r>
                        <a:rPr lang="en-US" sz="1400" dirty="0" smtClean="0"/>
                        <a:t>Years &amp; Beyond</a:t>
                      </a:r>
                      <a:endParaRPr lang="en-US" sz="1400" dirty="0"/>
                    </a:p>
                  </a:txBody>
                  <a:tcPr/>
                </a:tc>
                <a:tc>
                  <a:txBody>
                    <a:bodyPr/>
                    <a:lstStyle/>
                    <a:p>
                      <a:r>
                        <a:rPr lang="en-US" sz="1400" dirty="0" smtClean="0"/>
                        <a:t>Eliminate</a:t>
                      </a:r>
                      <a:endParaRPr lang="en-US" sz="1400" dirty="0"/>
                    </a:p>
                  </a:txBody>
                  <a:tcPr/>
                </a:tc>
              </a:tr>
              <a:tr h="46683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0" dirty="0" smtClean="0">
                          <a:solidFill>
                            <a:schemeClr val="tx1"/>
                          </a:solidFill>
                        </a:rPr>
                        <a:t>Enter strategy</a:t>
                      </a:r>
                      <a:r>
                        <a:rPr lang="en-US" sz="1300" b="0" baseline="0" dirty="0" smtClean="0">
                          <a:solidFill>
                            <a:schemeClr val="tx1"/>
                          </a:solidFill>
                        </a:rPr>
                        <a:t> numbers here:</a:t>
                      </a:r>
                      <a:endParaRPr lang="en-US" sz="1300" b="0" dirty="0" smtClean="0">
                        <a:solidFill>
                          <a:schemeClr val="tx1"/>
                        </a:solidFill>
                      </a:endParaRPr>
                    </a:p>
                  </a:txBody>
                  <a:tcPr/>
                </a:tc>
                <a:tc>
                  <a:txBody>
                    <a:bodyPr/>
                    <a:lstStyle/>
                    <a:p>
                      <a:pPr marL="0" indent="0">
                        <a:buFont typeface="+mj-lt"/>
                        <a:buNone/>
                      </a:pPr>
                      <a:r>
                        <a:rPr lang="en-US" sz="1200" dirty="0" smtClean="0"/>
                        <a:t>Enter strategy numbers here:</a:t>
                      </a:r>
                      <a:endParaRPr lang="en-US" sz="1200" dirty="0"/>
                    </a:p>
                  </a:txBody>
                  <a:tcPr/>
                </a:tc>
                <a:tc>
                  <a:txBody>
                    <a:bodyPr/>
                    <a:lstStyle/>
                    <a:p>
                      <a:pPr marL="0" indent="0">
                        <a:buFont typeface="+mj-lt"/>
                        <a:buNone/>
                      </a:pPr>
                      <a:r>
                        <a:rPr lang="en-US" sz="1200" dirty="0" smtClean="0"/>
                        <a:t>Enter strategy numbers here:</a:t>
                      </a:r>
                      <a:endParaRPr lang="en-US" sz="1200" dirty="0"/>
                    </a:p>
                  </a:txBody>
                  <a:tcPr/>
                </a:tc>
                <a:tc>
                  <a:txBody>
                    <a:bodyPr/>
                    <a:lstStyle/>
                    <a:p>
                      <a:pPr marL="0" indent="0">
                        <a:buFont typeface="+mj-lt"/>
                        <a:buNone/>
                      </a:pPr>
                      <a:r>
                        <a:rPr lang="en-US" sz="1200" dirty="0" smtClean="0"/>
                        <a:t>Enter strategy numbers here:</a:t>
                      </a:r>
                      <a:endParaRPr lang="en-US" sz="1200" dirty="0"/>
                    </a:p>
                  </a:txBody>
                  <a:tcPr/>
                </a:tc>
              </a:tr>
            </a:tbl>
          </a:graphicData>
        </a:graphic>
      </p:graphicFrame>
      <p:sp>
        <p:nvSpPr>
          <p:cNvPr id="7" name="TextBox 6"/>
          <p:cNvSpPr txBox="1"/>
          <p:nvPr/>
        </p:nvSpPr>
        <p:spPr>
          <a:xfrm>
            <a:off x="101600" y="3149600"/>
            <a:ext cx="6667500" cy="276999"/>
          </a:xfrm>
          <a:prstGeom prst="rect">
            <a:avLst/>
          </a:prstGeom>
          <a:noFill/>
        </p:spPr>
        <p:txBody>
          <a:bodyPr wrap="square" rtlCol="0">
            <a:spAutoFit/>
          </a:bodyPr>
          <a:lstStyle/>
          <a:p>
            <a:pPr>
              <a:spcAft>
                <a:spcPts val="600"/>
              </a:spcAft>
            </a:pPr>
            <a:r>
              <a:rPr lang="en-US" sz="1200" b="1" dirty="0" smtClean="0"/>
              <a:t>Assigned BHAG Name:___________________________________________________</a:t>
            </a:r>
            <a:endParaRPr lang="en-US" sz="1200" b="1" dirty="0"/>
          </a:p>
        </p:txBody>
      </p:sp>
      <p:sp>
        <p:nvSpPr>
          <p:cNvPr id="8" name="Rectangle 7"/>
          <p:cNvSpPr/>
          <p:nvPr/>
        </p:nvSpPr>
        <p:spPr>
          <a:xfrm>
            <a:off x="146050" y="2010245"/>
            <a:ext cx="6578600" cy="1074039"/>
          </a:xfrm>
          <a:prstGeom prst="rect">
            <a:avLst/>
          </a:prstGeom>
          <a:solidFill>
            <a:srgbClr val="CCC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400" b="1" dirty="0" smtClean="0">
                <a:solidFill>
                  <a:schemeClr val="tx1"/>
                </a:solidFill>
              </a:rPr>
              <a:t>INSTRUCTIONS:</a:t>
            </a:r>
            <a:r>
              <a:rPr lang="en-US" sz="1400" dirty="0" smtClean="0">
                <a:solidFill>
                  <a:schemeClr val="tx1"/>
                </a:solidFill>
              </a:rPr>
              <a:t> Now, </a:t>
            </a:r>
            <a:r>
              <a:rPr lang="en-US" sz="1400" dirty="0">
                <a:solidFill>
                  <a:schemeClr val="tx1"/>
                </a:solidFill>
              </a:rPr>
              <a:t>discuss the following: 1) which strategies are </a:t>
            </a:r>
            <a:r>
              <a:rPr lang="en-US" sz="1400" dirty="0" smtClean="0">
                <a:solidFill>
                  <a:schemeClr val="tx1"/>
                </a:solidFill>
              </a:rPr>
              <a:t>near-term and can be accomplished in the next 1-2 years? </a:t>
            </a:r>
            <a:r>
              <a:rPr lang="en-US" sz="1400" dirty="0">
                <a:solidFill>
                  <a:schemeClr val="tx1"/>
                </a:solidFill>
              </a:rPr>
              <a:t>2) which strategies are </a:t>
            </a:r>
            <a:r>
              <a:rPr lang="en-US" sz="1400" dirty="0" smtClean="0">
                <a:solidFill>
                  <a:schemeClr val="tx1"/>
                </a:solidFill>
              </a:rPr>
              <a:t>medium-term (3-5 </a:t>
            </a:r>
            <a:r>
              <a:rPr lang="en-US" sz="1400" dirty="0">
                <a:solidFill>
                  <a:schemeClr val="tx1"/>
                </a:solidFill>
              </a:rPr>
              <a:t>years), 3) </a:t>
            </a:r>
            <a:r>
              <a:rPr lang="en-US" sz="1400" dirty="0" smtClean="0">
                <a:solidFill>
                  <a:schemeClr val="tx1"/>
                </a:solidFill>
              </a:rPr>
              <a:t>which </a:t>
            </a:r>
            <a:r>
              <a:rPr lang="en-US" sz="1400" dirty="0">
                <a:solidFill>
                  <a:schemeClr val="tx1"/>
                </a:solidFill>
              </a:rPr>
              <a:t>strategies are long-term (</a:t>
            </a:r>
            <a:r>
              <a:rPr lang="en-US" sz="1400" dirty="0" smtClean="0">
                <a:solidFill>
                  <a:schemeClr val="tx1"/>
                </a:solidFill>
              </a:rPr>
              <a:t>6 years and beyond), </a:t>
            </a:r>
            <a:r>
              <a:rPr lang="en-US" sz="1400" dirty="0">
                <a:solidFill>
                  <a:schemeClr val="tx1"/>
                </a:solidFill>
              </a:rPr>
              <a:t>and 5) which strategies can be eliminated (if any)?</a:t>
            </a:r>
            <a:endParaRPr lang="en-US" sz="1400" b="1" dirty="0">
              <a:solidFill>
                <a:schemeClr val="tx1"/>
              </a:solidFill>
            </a:endParaRPr>
          </a:p>
        </p:txBody>
      </p:sp>
    </p:spTree>
    <p:extLst>
      <p:ext uri="{BB962C8B-B14F-4D97-AF65-F5344CB8AC3E}">
        <p14:creationId xmlns:p14="http://schemas.microsoft.com/office/powerpoint/2010/main" val="346711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1491" y="486835"/>
            <a:ext cx="5915025" cy="789515"/>
          </a:xfrm>
        </p:spPr>
        <p:txBody>
          <a:bodyPr/>
          <a:lstStyle/>
          <a:p>
            <a:r>
              <a:rPr lang="en-GB" dirty="0" smtClean="0">
                <a:solidFill>
                  <a:srgbClr val="6ACCDD"/>
                </a:solidFill>
                <a:latin typeface="Gotham Bold" panose="02000803030000020004" pitchFamily="2" charset="0"/>
              </a:rPr>
              <a:t>AGENDA</a:t>
            </a:r>
            <a:endParaRPr lang="en-GB" dirty="0">
              <a:solidFill>
                <a:srgbClr val="6ACCDD"/>
              </a:solidFill>
              <a:latin typeface="Gotham Bold" panose="02000803030000020004" pitchFamily="2"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2559035809"/>
              </p:ext>
            </p:extLst>
          </p:nvPr>
        </p:nvGraphicFramePr>
        <p:xfrm>
          <a:off x="350520" y="1692065"/>
          <a:ext cx="6202680" cy="5025699"/>
        </p:xfrm>
        <a:graphic>
          <a:graphicData uri="http://schemas.openxmlformats.org/drawingml/2006/table">
            <a:tbl>
              <a:tblPr firstRow="1" bandRow="1"/>
              <a:tblGrid>
                <a:gridCol w="2004060"/>
                <a:gridCol w="2598420"/>
                <a:gridCol w="1600200"/>
              </a:tblGrid>
              <a:tr h="326575">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sz="1600" dirty="0" smtClean="0">
                          <a:solidFill>
                            <a:schemeClr val="tx1"/>
                          </a:solidFill>
                        </a:rPr>
                        <a:t>Time</a:t>
                      </a:r>
                      <a:endParaRPr lang="en-US" sz="1600" dirty="0">
                        <a:solidFill>
                          <a:schemeClr val="tx1"/>
                        </a:solidFill>
                      </a:endParaRPr>
                    </a:p>
                  </a:txBody>
                  <a:tcPr>
                    <a:lnL w="12700" cap="flat" cmpd="sng" algn="ctr">
                      <a:solidFill>
                        <a:srgbClr val="6ACCDD"/>
                      </a:solidFill>
                      <a:prstDash val="solid"/>
                      <a:round/>
                      <a:headEnd type="none" w="med" len="med"/>
                      <a:tailEnd type="none" w="med" len="med"/>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solidFill>
                      <a:srgbClr val="6ACCD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sz="1600" dirty="0" smtClean="0">
                          <a:solidFill>
                            <a:schemeClr val="tx1"/>
                          </a:solidFill>
                        </a:rPr>
                        <a:t>Agenda Item</a:t>
                      </a:r>
                      <a:endParaRPr lang="en-US" sz="1600" dirty="0">
                        <a:solidFill>
                          <a:schemeClr val="tx1"/>
                        </a:solidFill>
                      </a:endParaRPr>
                    </a:p>
                  </a:txBody>
                  <a:tcPr>
                    <a:lnL>
                      <a:noFill/>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solidFill>
                      <a:srgbClr val="6ACCD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sz="1600" dirty="0" smtClean="0">
                          <a:solidFill>
                            <a:schemeClr val="tx1"/>
                          </a:solidFill>
                        </a:rPr>
                        <a:t>Workbook Pages</a:t>
                      </a:r>
                      <a:endParaRPr lang="en-US" sz="1600" dirty="0">
                        <a:solidFill>
                          <a:schemeClr val="tx1"/>
                        </a:solidFill>
                      </a:endParaRPr>
                    </a:p>
                  </a:txBody>
                  <a:tcPr>
                    <a:lnL>
                      <a:noFill/>
                    </a:lnL>
                    <a:lnR w="12700" cap="flat" cmpd="sng" algn="ctr">
                      <a:solidFill>
                        <a:srgbClr val="6ACCDD"/>
                      </a:solidFill>
                      <a:prstDash val="solid"/>
                      <a:round/>
                      <a:headEnd type="none" w="med" len="med"/>
                      <a:tailEnd type="none" w="med" len="med"/>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solidFill>
                      <a:srgbClr val="6ACCDD"/>
                    </a:solidFill>
                  </a:tcPr>
                </a:tc>
              </a:tr>
              <a:tr h="593042">
                <a:tc>
                  <a:txBody>
                    <a:bodyPr/>
                    <a:lstStyle/>
                    <a:p>
                      <a:r>
                        <a:rPr lang="en-US" sz="1800" b="0" dirty="0" smtClean="0"/>
                        <a:t>1:00-1:15PM</a:t>
                      </a:r>
                      <a:endParaRPr lang="en-US" sz="1800" b="0" dirty="0"/>
                    </a:p>
                  </a:txBody>
                  <a:tcPr anchor="ctr">
                    <a:lnL w="12700" cap="flat" cmpd="sng" algn="ctr">
                      <a:solidFill>
                        <a:srgbClr val="6ACCDD"/>
                      </a:solidFill>
                      <a:prstDash val="solid"/>
                      <a:round/>
                      <a:headEnd type="none" w="med" len="med"/>
                      <a:tailEnd type="none" w="med" len="med"/>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smtClean="0"/>
                        <a:t>Welcome</a:t>
                      </a:r>
                      <a:r>
                        <a:rPr lang="en-US" sz="1800" b="1" baseline="0" dirty="0" smtClean="0"/>
                        <a:t> &amp; Introduction</a:t>
                      </a:r>
                      <a:endParaRPr lang="en-US" sz="1800" b="1" dirty="0"/>
                    </a:p>
                  </a:txBody>
                  <a:tcPr anchor="ctr">
                    <a:lnL>
                      <a:noFill/>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t>pp. 2-5 </a:t>
                      </a:r>
                      <a:endParaRPr lang="en-US" sz="1800" dirty="0"/>
                    </a:p>
                  </a:txBody>
                  <a:tcPr anchor="ctr">
                    <a:lnL>
                      <a:noFill/>
                    </a:lnL>
                    <a:lnR w="12700" cap="flat" cmpd="sng" algn="ctr">
                      <a:solidFill>
                        <a:srgbClr val="6ACCDD"/>
                      </a:solidFill>
                      <a:prstDash val="solid"/>
                      <a:round/>
                      <a:headEnd type="none" w="med" len="med"/>
                      <a:tailEnd type="none" w="med" len="med"/>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r>
              <a:tr h="442413">
                <a:tc>
                  <a:txBody>
                    <a:bodyPr/>
                    <a:lstStyle/>
                    <a:p>
                      <a:r>
                        <a:rPr lang="en-US" sz="1800" b="0" dirty="0" smtClean="0"/>
                        <a:t>1:15-1:45PM</a:t>
                      </a:r>
                      <a:endParaRPr lang="en-US" sz="1800" b="0" dirty="0"/>
                    </a:p>
                  </a:txBody>
                  <a:tcPr anchor="ctr">
                    <a:lnL w="12700" cap="flat" cmpd="sng" algn="ctr">
                      <a:solidFill>
                        <a:srgbClr val="6ACCDD"/>
                      </a:solidFill>
                      <a:prstDash val="solid"/>
                      <a:round/>
                      <a:headEnd type="none" w="med" len="med"/>
                      <a:tailEnd type="none" w="med" len="med"/>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smtClean="0"/>
                        <a:t>Pair</a:t>
                      </a:r>
                      <a:r>
                        <a:rPr lang="en-US" sz="1800" b="1" baseline="0" dirty="0" smtClean="0"/>
                        <a:t> Discussion of Scenario 1 and Scenario 2</a:t>
                      </a:r>
                      <a:endParaRPr lang="en-US" sz="1800" b="1" dirty="0"/>
                    </a:p>
                  </a:txBody>
                  <a:tcPr anchor="ctr">
                    <a:lnL>
                      <a:noFill/>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t>pp. 7-17</a:t>
                      </a:r>
                      <a:endParaRPr lang="en-US" sz="1800" dirty="0"/>
                    </a:p>
                  </a:txBody>
                  <a:tcPr anchor="ctr">
                    <a:lnL>
                      <a:noFill/>
                    </a:lnL>
                    <a:lnR w="12700" cap="flat" cmpd="sng" algn="ctr">
                      <a:solidFill>
                        <a:srgbClr val="6ACCDD"/>
                      </a:solidFill>
                      <a:prstDash val="solid"/>
                      <a:round/>
                      <a:headEnd type="none" w="med" len="med"/>
                      <a:tailEnd type="none" w="med" len="med"/>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r>
              <a:tr h="593042">
                <a:tc>
                  <a:txBody>
                    <a:bodyPr/>
                    <a:lstStyle/>
                    <a:p>
                      <a:r>
                        <a:rPr lang="en-US" sz="1800" b="0" dirty="0" smtClean="0"/>
                        <a:t>1:45-2:30PM</a:t>
                      </a:r>
                      <a:endParaRPr lang="en-US" sz="1800" b="0" dirty="0"/>
                    </a:p>
                  </a:txBody>
                  <a:tcPr anchor="ctr">
                    <a:lnL w="12700" cap="flat" cmpd="sng" algn="ctr">
                      <a:solidFill>
                        <a:srgbClr val="6ACCDD"/>
                      </a:solidFill>
                      <a:prstDash val="solid"/>
                      <a:round/>
                      <a:headEnd type="none" w="med" len="med"/>
                      <a:tailEnd type="none" w="med" len="med"/>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smtClean="0"/>
                        <a:t>Full Team Discussion of Scenario</a:t>
                      </a:r>
                      <a:r>
                        <a:rPr lang="en-US" sz="1800" b="1" baseline="0" dirty="0" smtClean="0"/>
                        <a:t> 1 and Scenario 2</a:t>
                      </a:r>
                      <a:endParaRPr lang="en-US" sz="1800" b="1" dirty="0"/>
                    </a:p>
                  </a:txBody>
                  <a:tcPr anchor="ctr">
                    <a:lnL>
                      <a:noFill/>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t>p. 18</a:t>
                      </a:r>
                      <a:endParaRPr lang="en-US" sz="1800" dirty="0"/>
                    </a:p>
                  </a:txBody>
                  <a:tcPr anchor="ctr">
                    <a:lnL>
                      <a:noFill/>
                    </a:lnL>
                    <a:lnR w="12700" cap="flat" cmpd="sng" algn="ctr">
                      <a:solidFill>
                        <a:srgbClr val="6ACCDD"/>
                      </a:solidFill>
                      <a:prstDash val="solid"/>
                      <a:round/>
                      <a:headEnd type="none" w="med" len="med"/>
                      <a:tailEnd type="none" w="med" len="med"/>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r>
              <a:tr h="593042">
                <a:tc>
                  <a:txBody>
                    <a:bodyPr/>
                    <a:lstStyle/>
                    <a:p>
                      <a:r>
                        <a:rPr lang="en-US" sz="1800" b="0" dirty="0" smtClean="0"/>
                        <a:t>2:30-2:45PM</a:t>
                      </a:r>
                      <a:endParaRPr lang="en-US" sz="1800" b="0" dirty="0"/>
                    </a:p>
                  </a:txBody>
                  <a:tcPr anchor="ctr">
                    <a:lnL w="12700" cap="flat" cmpd="sng" algn="ctr">
                      <a:solidFill>
                        <a:srgbClr val="6ACCDD"/>
                      </a:solidFill>
                      <a:prstDash val="solid"/>
                      <a:round/>
                      <a:headEnd type="none" w="med" len="med"/>
                      <a:tailEnd type="none" w="med" len="med"/>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i="1" dirty="0" smtClean="0"/>
                        <a:t>Break</a:t>
                      </a:r>
                      <a:endParaRPr lang="en-US" sz="1800" b="1" i="1" dirty="0"/>
                    </a:p>
                  </a:txBody>
                  <a:tcPr anchor="ctr">
                    <a:lnL>
                      <a:noFill/>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dirty="0"/>
                    </a:p>
                  </a:txBody>
                  <a:tcPr anchor="ctr">
                    <a:lnL>
                      <a:noFill/>
                    </a:lnL>
                    <a:lnR w="12700" cap="flat" cmpd="sng" algn="ctr">
                      <a:solidFill>
                        <a:srgbClr val="6ACCDD"/>
                      </a:solidFill>
                      <a:prstDash val="solid"/>
                      <a:round/>
                      <a:headEnd type="none" w="med" len="med"/>
                      <a:tailEnd type="none" w="med" len="med"/>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r>
              <a:tr h="442413">
                <a:tc>
                  <a:txBody>
                    <a:bodyPr/>
                    <a:lstStyle/>
                    <a:p>
                      <a:r>
                        <a:rPr lang="en-US" sz="1800" b="0" dirty="0" smtClean="0"/>
                        <a:t>2:45-3:30PM</a:t>
                      </a:r>
                      <a:endParaRPr lang="en-US" sz="1800" b="0" dirty="0"/>
                    </a:p>
                  </a:txBody>
                  <a:tcPr anchor="ctr">
                    <a:lnL w="12700" cap="flat" cmpd="sng" algn="ctr">
                      <a:solidFill>
                        <a:srgbClr val="6ACCDD"/>
                      </a:solidFill>
                      <a:prstDash val="solid"/>
                      <a:round/>
                      <a:headEnd type="none" w="med" len="med"/>
                      <a:tailEnd type="none" w="med" len="med"/>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smtClean="0"/>
                        <a:t>Mapping Strategies</a:t>
                      </a:r>
                      <a:r>
                        <a:rPr lang="en-US" sz="1800" b="1" baseline="0" dirty="0" smtClean="0"/>
                        <a:t> Over Time</a:t>
                      </a:r>
                      <a:endParaRPr lang="en-US" sz="1800" b="1" dirty="0"/>
                    </a:p>
                  </a:txBody>
                  <a:tcPr anchor="ctr">
                    <a:lnL>
                      <a:noFill/>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t>pp. 19-20</a:t>
                      </a:r>
                      <a:endParaRPr lang="en-US" sz="1800" dirty="0"/>
                    </a:p>
                  </a:txBody>
                  <a:tcPr anchor="ctr">
                    <a:lnL>
                      <a:noFill/>
                    </a:lnL>
                    <a:lnR w="12700" cap="flat" cmpd="sng" algn="ctr">
                      <a:solidFill>
                        <a:srgbClr val="6ACCDD"/>
                      </a:solidFill>
                      <a:prstDash val="solid"/>
                      <a:round/>
                      <a:headEnd type="none" w="med" len="med"/>
                      <a:tailEnd type="none" w="med" len="med"/>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r>
              <a:tr h="593042">
                <a:tc>
                  <a:txBody>
                    <a:bodyPr/>
                    <a:lstStyle/>
                    <a:p>
                      <a:r>
                        <a:rPr lang="en-US" sz="1800" b="0" dirty="0" smtClean="0"/>
                        <a:t>3:30-3:55PM</a:t>
                      </a:r>
                      <a:endParaRPr lang="en-US" sz="1800" b="0" dirty="0"/>
                    </a:p>
                  </a:txBody>
                  <a:tcPr anchor="ctr">
                    <a:lnL w="12700" cap="flat" cmpd="sng" algn="ctr">
                      <a:solidFill>
                        <a:srgbClr val="6ACCDD"/>
                      </a:solidFill>
                      <a:prstDash val="solid"/>
                      <a:round/>
                      <a:headEnd type="none" w="med" len="med"/>
                      <a:tailEnd type="none" w="med" len="med"/>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smtClean="0"/>
                        <a:t>Report Out &amp; Discussion</a:t>
                      </a:r>
                      <a:endParaRPr lang="en-US" sz="1800" b="1" dirty="0"/>
                    </a:p>
                  </a:txBody>
                  <a:tcPr anchor="ctr">
                    <a:lnL>
                      <a:noFill/>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t>p. 21</a:t>
                      </a:r>
                      <a:endParaRPr lang="en-US" sz="1800" dirty="0"/>
                    </a:p>
                  </a:txBody>
                  <a:tcPr anchor="ctr">
                    <a:lnL>
                      <a:noFill/>
                    </a:lnL>
                    <a:lnR w="12700" cap="flat" cmpd="sng" algn="ctr">
                      <a:solidFill>
                        <a:srgbClr val="6ACCDD"/>
                      </a:solidFill>
                      <a:prstDash val="solid"/>
                      <a:round/>
                      <a:headEnd type="none" w="med" len="med"/>
                      <a:tailEnd type="none" w="med" len="med"/>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r>
              <a:tr h="442413">
                <a:tc>
                  <a:txBody>
                    <a:bodyPr/>
                    <a:lstStyle/>
                    <a:p>
                      <a:r>
                        <a:rPr lang="en-US" sz="1800" b="0" dirty="0" smtClean="0"/>
                        <a:t>3:55-4:00PM</a:t>
                      </a:r>
                      <a:endParaRPr lang="en-US" sz="1800" b="0" dirty="0"/>
                    </a:p>
                  </a:txBody>
                  <a:tcPr anchor="ctr">
                    <a:lnL w="12700" cap="flat" cmpd="sng" algn="ctr">
                      <a:solidFill>
                        <a:srgbClr val="6ACCDD"/>
                      </a:solidFill>
                      <a:prstDash val="solid"/>
                      <a:round/>
                      <a:headEnd type="none" w="med" len="med"/>
                      <a:tailEnd type="none" w="med" len="med"/>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smtClean="0"/>
                        <a:t>Closing &amp; Looking Ahead</a:t>
                      </a:r>
                      <a:endParaRPr lang="en-US" sz="1800" b="1" dirty="0"/>
                    </a:p>
                  </a:txBody>
                  <a:tcPr anchor="ctr">
                    <a:lnL>
                      <a:noFill/>
                    </a:lnL>
                    <a:lnR>
                      <a:noFill/>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dirty="0"/>
                    </a:p>
                  </a:txBody>
                  <a:tcPr anchor="ctr">
                    <a:lnL>
                      <a:noFill/>
                    </a:lnL>
                    <a:lnR w="12700" cap="flat" cmpd="sng" algn="ctr">
                      <a:solidFill>
                        <a:srgbClr val="6ACCDD"/>
                      </a:solidFill>
                      <a:prstDash val="solid"/>
                      <a:round/>
                      <a:headEnd type="none" w="med" len="med"/>
                      <a:tailEnd type="none" w="med" len="med"/>
                    </a:lnR>
                    <a:lnT w="12700" cap="flat" cmpd="sng" algn="ctr">
                      <a:solidFill>
                        <a:srgbClr val="6ACCDD"/>
                      </a:solidFill>
                      <a:prstDash val="solid"/>
                      <a:round/>
                      <a:headEnd type="none" w="med" len="med"/>
                      <a:tailEnd type="none" w="med" len="med"/>
                    </a:lnT>
                    <a:lnB w="12700" cap="flat" cmpd="sng" algn="ctr">
                      <a:solidFill>
                        <a:srgbClr val="6ACCDD"/>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010559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784"/>
            <a:ext cx="6172200" cy="1524000"/>
          </a:xfrm>
        </p:spPr>
        <p:txBody>
          <a:bodyPr>
            <a:normAutofit fontScale="90000"/>
          </a:bodyPr>
          <a:lstStyle/>
          <a:p>
            <a:r>
              <a:rPr lang="en-US" b="1" dirty="0" smtClean="0">
                <a:solidFill>
                  <a:srgbClr val="6ACCDD"/>
                </a:solidFill>
                <a:latin typeface="Gotham Bold"/>
              </a:rPr>
              <a:t>MAPPING STRATEGIES OVER TIME</a:t>
            </a:r>
            <a:endParaRPr lang="en-US"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20</a:t>
            </a:fld>
            <a:endParaRPr lang="en-US"/>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872115653"/>
              </p:ext>
            </p:extLst>
          </p:nvPr>
        </p:nvGraphicFramePr>
        <p:xfrm>
          <a:off x="50800" y="3441699"/>
          <a:ext cx="6718300" cy="5118101"/>
        </p:xfrm>
        <a:graphic>
          <a:graphicData uri="http://schemas.openxmlformats.org/drawingml/2006/table">
            <a:tbl>
              <a:tblPr firstRow="1" bandRow="1">
                <a:tableStyleId>{5C22544A-7EE6-4342-B048-85BDC9FD1C3A}</a:tableStyleId>
              </a:tblPr>
              <a:tblGrid>
                <a:gridCol w="1679575"/>
                <a:gridCol w="1679575"/>
                <a:gridCol w="1679575"/>
                <a:gridCol w="1679575"/>
              </a:tblGrid>
              <a:tr h="449788">
                <a:tc>
                  <a:txBody>
                    <a:bodyPr/>
                    <a:lstStyle/>
                    <a:p>
                      <a:r>
                        <a:rPr lang="en-US" sz="1400" dirty="0" smtClean="0"/>
                        <a:t>1-2</a:t>
                      </a:r>
                      <a:r>
                        <a:rPr lang="en-US" sz="1400" baseline="0" dirty="0" smtClean="0"/>
                        <a:t> Years</a:t>
                      </a:r>
                      <a:endParaRPr lang="en-US" sz="1400" dirty="0"/>
                    </a:p>
                  </a:txBody>
                  <a:tcPr/>
                </a:tc>
                <a:tc>
                  <a:txBody>
                    <a:bodyPr/>
                    <a:lstStyle/>
                    <a:p>
                      <a:r>
                        <a:rPr lang="en-US" sz="1400" baseline="0" dirty="0" smtClean="0"/>
                        <a:t>3-5 Years </a:t>
                      </a:r>
                      <a:endParaRPr lang="en-US" sz="1400" dirty="0"/>
                    </a:p>
                  </a:txBody>
                  <a:tcPr/>
                </a:tc>
                <a:tc>
                  <a:txBody>
                    <a:bodyPr/>
                    <a:lstStyle/>
                    <a:p>
                      <a:r>
                        <a:rPr lang="en-US" sz="1400" dirty="0" smtClean="0"/>
                        <a:t>6</a:t>
                      </a:r>
                      <a:r>
                        <a:rPr lang="en-US" sz="1400" baseline="0" dirty="0" smtClean="0"/>
                        <a:t> </a:t>
                      </a:r>
                      <a:r>
                        <a:rPr lang="en-US" sz="1400" dirty="0" smtClean="0"/>
                        <a:t>Years &amp; Beyond</a:t>
                      </a:r>
                      <a:endParaRPr lang="en-US" sz="1400" dirty="0"/>
                    </a:p>
                  </a:txBody>
                  <a:tcPr/>
                </a:tc>
                <a:tc>
                  <a:txBody>
                    <a:bodyPr/>
                    <a:lstStyle/>
                    <a:p>
                      <a:r>
                        <a:rPr lang="en-US" sz="1400" dirty="0" smtClean="0"/>
                        <a:t>Eliminate</a:t>
                      </a:r>
                      <a:endParaRPr lang="en-US" sz="1400" dirty="0"/>
                    </a:p>
                  </a:txBody>
                  <a:tcPr/>
                </a:tc>
              </a:tr>
              <a:tr h="46683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0" dirty="0" smtClean="0">
                          <a:solidFill>
                            <a:schemeClr val="tx1"/>
                          </a:solidFill>
                        </a:rPr>
                        <a:t>Enter strategy</a:t>
                      </a:r>
                      <a:r>
                        <a:rPr lang="en-US" sz="1300" b="0" baseline="0" dirty="0" smtClean="0">
                          <a:solidFill>
                            <a:schemeClr val="tx1"/>
                          </a:solidFill>
                        </a:rPr>
                        <a:t> numbers here:</a:t>
                      </a:r>
                      <a:endParaRPr lang="en-US" sz="1300" b="0" dirty="0" smtClean="0">
                        <a:solidFill>
                          <a:schemeClr val="tx1"/>
                        </a:solidFill>
                      </a:endParaRPr>
                    </a:p>
                  </a:txBody>
                  <a:tcPr/>
                </a:tc>
                <a:tc>
                  <a:txBody>
                    <a:bodyPr/>
                    <a:lstStyle/>
                    <a:p>
                      <a:pPr marL="0" indent="0">
                        <a:buFont typeface="+mj-lt"/>
                        <a:buNone/>
                      </a:pPr>
                      <a:r>
                        <a:rPr lang="en-US" sz="1200" dirty="0" smtClean="0"/>
                        <a:t>Enter strategy numbers here:</a:t>
                      </a:r>
                      <a:endParaRPr lang="en-US" sz="1200" dirty="0"/>
                    </a:p>
                  </a:txBody>
                  <a:tcPr/>
                </a:tc>
                <a:tc>
                  <a:txBody>
                    <a:bodyPr/>
                    <a:lstStyle/>
                    <a:p>
                      <a:pPr marL="0" indent="0">
                        <a:buFont typeface="+mj-lt"/>
                        <a:buNone/>
                      </a:pPr>
                      <a:r>
                        <a:rPr lang="en-US" sz="1200" dirty="0" smtClean="0"/>
                        <a:t>Enter strategy numbers here:</a:t>
                      </a:r>
                      <a:endParaRPr lang="en-US" sz="1200" dirty="0"/>
                    </a:p>
                  </a:txBody>
                  <a:tcPr/>
                </a:tc>
                <a:tc>
                  <a:txBody>
                    <a:bodyPr/>
                    <a:lstStyle/>
                    <a:p>
                      <a:pPr marL="0" indent="0">
                        <a:buFont typeface="+mj-lt"/>
                        <a:buNone/>
                      </a:pPr>
                      <a:r>
                        <a:rPr lang="en-US" sz="1200" dirty="0" smtClean="0"/>
                        <a:t>Enter strategy numbers here:</a:t>
                      </a:r>
                      <a:endParaRPr lang="en-US" sz="1200" dirty="0"/>
                    </a:p>
                  </a:txBody>
                  <a:tcPr/>
                </a:tc>
              </a:tr>
            </a:tbl>
          </a:graphicData>
        </a:graphic>
      </p:graphicFrame>
      <p:sp>
        <p:nvSpPr>
          <p:cNvPr id="7" name="TextBox 6"/>
          <p:cNvSpPr txBox="1"/>
          <p:nvPr/>
        </p:nvSpPr>
        <p:spPr>
          <a:xfrm>
            <a:off x="101600" y="3149600"/>
            <a:ext cx="6667500" cy="276999"/>
          </a:xfrm>
          <a:prstGeom prst="rect">
            <a:avLst/>
          </a:prstGeom>
          <a:noFill/>
        </p:spPr>
        <p:txBody>
          <a:bodyPr wrap="square" rtlCol="0">
            <a:spAutoFit/>
          </a:bodyPr>
          <a:lstStyle/>
          <a:p>
            <a:pPr>
              <a:spcAft>
                <a:spcPts val="600"/>
              </a:spcAft>
            </a:pPr>
            <a:r>
              <a:rPr lang="en-US" sz="1200" b="1" dirty="0" smtClean="0"/>
              <a:t>Assigned BHAG Name:___________________________________________________</a:t>
            </a:r>
            <a:endParaRPr lang="en-US" sz="1200" b="1" dirty="0"/>
          </a:p>
        </p:txBody>
      </p:sp>
      <p:sp>
        <p:nvSpPr>
          <p:cNvPr id="8" name="Rectangle 7"/>
          <p:cNvSpPr/>
          <p:nvPr/>
        </p:nvSpPr>
        <p:spPr>
          <a:xfrm>
            <a:off x="146050" y="2021131"/>
            <a:ext cx="6578600" cy="1074039"/>
          </a:xfrm>
          <a:prstGeom prst="rect">
            <a:avLst/>
          </a:prstGeom>
          <a:solidFill>
            <a:srgbClr val="CCC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400" b="1" dirty="0" smtClean="0">
                <a:solidFill>
                  <a:schemeClr val="tx1"/>
                </a:solidFill>
              </a:rPr>
              <a:t>INSTRUCTIONS:</a:t>
            </a:r>
            <a:r>
              <a:rPr lang="en-US" sz="1400" dirty="0" smtClean="0">
                <a:solidFill>
                  <a:schemeClr val="tx1"/>
                </a:solidFill>
              </a:rPr>
              <a:t> Now, </a:t>
            </a:r>
            <a:r>
              <a:rPr lang="en-US" sz="1400" dirty="0">
                <a:solidFill>
                  <a:schemeClr val="tx1"/>
                </a:solidFill>
              </a:rPr>
              <a:t>discuss the following: 1) which strategies are </a:t>
            </a:r>
            <a:r>
              <a:rPr lang="en-US" sz="1400" dirty="0" smtClean="0">
                <a:solidFill>
                  <a:schemeClr val="tx1"/>
                </a:solidFill>
              </a:rPr>
              <a:t>near-term and can be accomplished in the next 1-2 years? </a:t>
            </a:r>
            <a:r>
              <a:rPr lang="en-US" sz="1400" dirty="0">
                <a:solidFill>
                  <a:schemeClr val="tx1"/>
                </a:solidFill>
              </a:rPr>
              <a:t>2) which strategies are </a:t>
            </a:r>
            <a:r>
              <a:rPr lang="en-US" sz="1400" dirty="0" smtClean="0">
                <a:solidFill>
                  <a:schemeClr val="tx1"/>
                </a:solidFill>
              </a:rPr>
              <a:t>medium-term (3-5 </a:t>
            </a:r>
            <a:r>
              <a:rPr lang="en-US" sz="1400" dirty="0">
                <a:solidFill>
                  <a:schemeClr val="tx1"/>
                </a:solidFill>
              </a:rPr>
              <a:t>years), 3) </a:t>
            </a:r>
            <a:r>
              <a:rPr lang="en-US" sz="1400" dirty="0" smtClean="0">
                <a:solidFill>
                  <a:schemeClr val="tx1"/>
                </a:solidFill>
              </a:rPr>
              <a:t>which </a:t>
            </a:r>
            <a:r>
              <a:rPr lang="en-US" sz="1400" dirty="0">
                <a:solidFill>
                  <a:schemeClr val="tx1"/>
                </a:solidFill>
              </a:rPr>
              <a:t>strategies are long-term (</a:t>
            </a:r>
            <a:r>
              <a:rPr lang="en-US" sz="1400" dirty="0" smtClean="0">
                <a:solidFill>
                  <a:schemeClr val="tx1"/>
                </a:solidFill>
              </a:rPr>
              <a:t>6</a:t>
            </a:r>
            <a:r>
              <a:rPr lang="en-US" sz="1400" dirty="0">
                <a:solidFill>
                  <a:schemeClr val="tx1"/>
                </a:solidFill>
              </a:rPr>
              <a:t> </a:t>
            </a:r>
            <a:r>
              <a:rPr lang="en-US" sz="1400" dirty="0" smtClean="0">
                <a:solidFill>
                  <a:schemeClr val="tx1"/>
                </a:solidFill>
              </a:rPr>
              <a:t>years and beyond), </a:t>
            </a:r>
            <a:r>
              <a:rPr lang="en-US" sz="1400" dirty="0">
                <a:solidFill>
                  <a:schemeClr val="tx1"/>
                </a:solidFill>
              </a:rPr>
              <a:t>and 5) which strategies can be eliminated (if any)?</a:t>
            </a:r>
            <a:endParaRPr lang="en-US" sz="1400" b="1" dirty="0">
              <a:solidFill>
                <a:schemeClr val="tx1"/>
              </a:solidFill>
            </a:endParaRPr>
          </a:p>
        </p:txBody>
      </p:sp>
    </p:spTree>
    <p:extLst>
      <p:ext uri="{BB962C8B-B14F-4D97-AF65-F5344CB8AC3E}">
        <p14:creationId xmlns:p14="http://schemas.microsoft.com/office/powerpoint/2010/main" val="3632325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69384"/>
            <a:ext cx="6172200" cy="1524000"/>
          </a:xfrm>
        </p:spPr>
        <p:txBody>
          <a:bodyPr>
            <a:normAutofit/>
          </a:bodyPr>
          <a:lstStyle/>
          <a:p>
            <a:r>
              <a:rPr lang="en-US" sz="4000" b="1" dirty="0" smtClean="0">
                <a:solidFill>
                  <a:srgbClr val="6ACCDD"/>
                </a:solidFill>
                <a:latin typeface="Gotham Bold"/>
              </a:rPr>
              <a:t>REPORT OUT &amp; DISCUSSION</a:t>
            </a:r>
            <a:endParaRPr lang="en-US" sz="40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21</a:t>
            </a:fld>
            <a:endParaRPr lang="en-US"/>
          </a:p>
        </p:txBody>
      </p:sp>
      <p:sp>
        <p:nvSpPr>
          <p:cNvPr id="6" name="Rectangle 5"/>
          <p:cNvSpPr/>
          <p:nvPr/>
        </p:nvSpPr>
        <p:spPr>
          <a:xfrm>
            <a:off x="146050" y="2068350"/>
            <a:ext cx="6578600" cy="1924530"/>
          </a:xfrm>
          <a:prstGeom prst="rect">
            <a:avLst/>
          </a:prstGeom>
          <a:solidFill>
            <a:srgbClr val="CCC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400" b="1" dirty="0" smtClean="0">
                <a:solidFill>
                  <a:schemeClr val="tx1"/>
                </a:solidFill>
              </a:rPr>
              <a:t>INSTRUCTIONS:</a:t>
            </a:r>
            <a:r>
              <a:rPr lang="en-US" sz="1400" dirty="0" smtClean="0">
                <a:solidFill>
                  <a:schemeClr val="tx1"/>
                </a:solidFill>
              </a:rPr>
              <a:t> </a:t>
            </a:r>
            <a:endParaRPr lang="en-US" sz="1400" dirty="0">
              <a:solidFill>
                <a:schemeClr val="tx1"/>
              </a:solidFill>
            </a:endParaRPr>
          </a:p>
          <a:p>
            <a:pPr marL="342900" indent="-342900">
              <a:spcAft>
                <a:spcPts val="600"/>
              </a:spcAft>
              <a:buFont typeface="+mj-lt"/>
              <a:buAutoNum type="arabicPeriod"/>
            </a:pPr>
            <a:r>
              <a:rPr lang="en-US" sz="1400" dirty="0" smtClean="0">
                <a:solidFill>
                  <a:schemeClr val="tx1"/>
                </a:solidFill>
              </a:rPr>
              <a:t>Each </a:t>
            </a:r>
            <a:r>
              <a:rPr lang="en-US" sz="1400" dirty="0">
                <a:solidFill>
                  <a:schemeClr val="tx1"/>
                </a:solidFill>
              </a:rPr>
              <a:t>of the two breakout groups </a:t>
            </a:r>
            <a:r>
              <a:rPr lang="en-US" sz="1400" dirty="0" smtClean="0">
                <a:solidFill>
                  <a:schemeClr val="tx1"/>
                </a:solidFill>
              </a:rPr>
              <a:t>will have ~10 </a:t>
            </a:r>
            <a:r>
              <a:rPr lang="en-US" sz="1400" dirty="0">
                <a:solidFill>
                  <a:schemeClr val="tx1"/>
                </a:solidFill>
              </a:rPr>
              <a:t>minutes to report out on the </a:t>
            </a:r>
            <a:r>
              <a:rPr lang="en-US" sz="1400" dirty="0" smtClean="0">
                <a:solidFill>
                  <a:schemeClr val="tx1"/>
                </a:solidFill>
              </a:rPr>
              <a:t>timeline </a:t>
            </a:r>
            <a:r>
              <a:rPr lang="en-US" sz="1400" dirty="0">
                <a:solidFill>
                  <a:schemeClr val="tx1"/>
                </a:solidFill>
              </a:rPr>
              <a:t>they came up with for their BHAG </a:t>
            </a:r>
            <a:r>
              <a:rPr lang="en-US" sz="1400" dirty="0" smtClean="0">
                <a:solidFill>
                  <a:schemeClr val="tx1"/>
                </a:solidFill>
              </a:rPr>
              <a:t>category(</a:t>
            </a:r>
            <a:r>
              <a:rPr lang="en-US" sz="1400" dirty="0" err="1" smtClean="0">
                <a:solidFill>
                  <a:schemeClr val="tx1"/>
                </a:solidFill>
              </a:rPr>
              <a:t>ies</a:t>
            </a:r>
            <a:r>
              <a:rPr lang="en-US" sz="1400" dirty="0" smtClean="0">
                <a:solidFill>
                  <a:schemeClr val="tx1"/>
                </a:solidFill>
              </a:rPr>
              <a:t>).</a:t>
            </a:r>
          </a:p>
          <a:p>
            <a:pPr marL="342900" indent="-342900">
              <a:spcAft>
                <a:spcPts val="600"/>
              </a:spcAft>
              <a:buFont typeface="+mj-lt"/>
              <a:buAutoNum type="arabicPeriod"/>
            </a:pPr>
            <a:r>
              <a:rPr lang="en-US" sz="1400" dirty="0" smtClean="0">
                <a:solidFill>
                  <a:schemeClr val="tx1"/>
                </a:solidFill>
              </a:rPr>
              <a:t>This will be </a:t>
            </a:r>
            <a:r>
              <a:rPr lang="en-US" sz="1400" dirty="0">
                <a:solidFill>
                  <a:schemeClr val="tx1"/>
                </a:solidFill>
              </a:rPr>
              <a:t>followed by 5-10 minutes of full group </a:t>
            </a:r>
            <a:r>
              <a:rPr lang="en-US" sz="1400" dirty="0" smtClean="0">
                <a:solidFill>
                  <a:schemeClr val="tx1"/>
                </a:solidFill>
              </a:rPr>
              <a:t>discussion.</a:t>
            </a:r>
          </a:p>
          <a:p>
            <a:pPr marL="342900" indent="-342900">
              <a:spcAft>
                <a:spcPts val="600"/>
              </a:spcAft>
              <a:buFont typeface="+mj-lt"/>
              <a:buAutoNum type="arabicPeriod"/>
            </a:pPr>
            <a:r>
              <a:rPr lang="en-US" sz="1400" dirty="0" smtClean="0">
                <a:solidFill>
                  <a:schemeClr val="tx1"/>
                </a:solidFill>
              </a:rPr>
              <a:t>As you are listening to the other breakout group, please use the space provided below to jot down any notes or questions you may have.</a:t>
            </a:r>
          </a:p>
        </p:txBody>
      </p:sp>
      <p:sp>
        <p:nvSpPr>
          <p:cNvPr id="7" name="Rectangle 6"/>
          <p:cNvSpPr/>
          <p:nvPr/>
        </p:nvSpPr>
        <p:spPr>
          <a:xfrm>
            <a:off x="146050" y="4130040"/>
            <a:ext cx="6578600" cy="448056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NOTES/QUESTIONS:</a:t>
            </a:r>
            <a:endParaRPr lang="en-US" b="1" dirty="0">
              <a:solidFill>
                <a:schemeClr val="tx1"/>
              </a:solidFill>
            </a:endParaRPr>
          </a:p>
        </p:txBody>
      </p:sp>
    </p:spTree>
    <p:extLst>
      <p:ext uri="{BB962C8B-B14F-4D97-AF65-F5344CB8AC3E}">
        <p14:creationId xmlns:p14="http://schemas.microsoft.com/office/powerpoint/2010/main" val="2062123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10024"/>
            <a:ext cx="6172200" cy="1524000"/>
          </a:xfrm>
        </p:spPr>
        <p:txBody>
          <a:bodyPr>
            <a:normAutofit/>
          </a:bodyPr>
          <a:lstStyle/>
          <a:p>
            <a:r>
              <a:rPr lang="en-US" sz="4000" b="1" dirty="0" smtClean="0">
                <a:solidFill>
                  <a:srgbClr val="6ACCDD"/>
                </a:solidFill>
                <a:latin typeface="Gotham Bold"/>
              </a:rPr>
              <a:t>DISTRICT </a:t>
            </a:r>
            <a:r>
              <a:rPr lang="en-US" sz="4000" b="1" dirty="0" smtClean="0">
                <a:solidFill>
                  <a:srgbClr val="6ACCDD"/>
                </a:solidFill>
                <a:latin typeface="Gotham Bold"/>
              </a:rPr>
              <a:t>MISSION</a:t>
            </a:r>
            <a:endParaRPr lang="en-US" sz="40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22</a:t>
            </a:fld>
            <a:endParaRPr lang="en-US"/>
          </a:p>
        </p:txBody>
      </p:sp>
      <p:sp>
        <p:nvSpPr>
          <p:cNvPr id="6" name="Rectangle 5"/>
          <p:cNvSpPr/>
          <p:nvPr/>
        </p:nvSpPr>
        <p:spPr>
          <a:xfrm>
            <a:off x="617220" y="2880360"/>
            <a:ext cx="5623560" cy="5617254"/>
          </a:xfrm>
          <a:prstGeom prst="rect">
            <a:avLst/>
          </a:prstGeom>
          <a:solidFill>
            <a:srgbClr val="6ACCDD"/>
          </a:solidFill>
          <a:ln>
            <a:solidFill>
              <a:srgbClr val="6ACC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[Placeholder for district’s mission]</a:t>
            </a:r>
            <a:endParaRPr lang="en-US" sz="2400" dirty="0">
              <a:solidFill>
                <a:schemeClr val="tx1"/>
              </a:solidFill>
            </a:endParaRPr>
          </a:p>
        </p:txBody>
      </p:sp>
    </p:spTree>
    <p:extLst>
      <p:ext uri="{BB962C8B-B14F-4D97-AF65-F5344CB8AC3E}">
        <p14:creationId xmlns:p14="http://schemas.microsoft.com/office/powerpoint/2010/main" val="2324896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64158"/>
            <a:ext cx="6172200" cy="1524000"/>
          </a:xfrm>
        </p:spPr>
        <p:txBody>
          <a:bodyPr>
            <a:normAutofit/>
          </a:bodyPr>
          <a:lstStyle/>
          <a:p>
            <a:r>
              <a:rPr lang="en-US" sz="3600" b="1" dirty="0" smtClean="0">
                <a:solidFill>
                  <a:srgbClr val="6ACCDD"/>
                </a:solidFill>
                <a:latin typeface="Gotham Bold"/>
              </a:rPr>
              <a:t>DISTRICT’S CORE VALUES</a:t>
            </a:r>
            <a:endParaRPr lang="en-US" sz="36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23</a:t>
            </a:fld>
            <a:endParaRPr lang="en-US"/>
          </a:p>
        </p:txBody>
      </p:sp>
      <p:sp>
        <p:nvSpPr>
          <p:cNvPr id="6" name="Rectangle 5"/>
          <p:cNvSpPr/>
          <p:nvPr/>
        </p:nvSpPr>
        <p:spPr>
          <a:xfrm>
            <a:off x="617220" y="2880360"/>
            <a:ext cx="5623560" cy="5617254"/>
          </a:xfrm>
          <a:prstGeom prst="rect">
            <a:avLst/>
          </a:prstGeom>
          <a:solidFill>
            <a:srgbClr val="6ACCDD"/>
          </a:solidFill>
          <a:ln>
            <a:solidFill>
              <a:srgbClr val="6ACC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[Placeholder for district’s core values]</a:t>
            </a:r>
            <a:endParaRPr lang="en-US" sz="2400" dirty="0">
              <a:solidFill>
                <a:schemeClr val="tx1"/>
              </a:solidFill>
            </a:endParaRPr>
          </a:p>
        </p:txBody>
      </p:sp>
    </p:spTree>
    <p:extLst>
      <p:ext uri="{BB962C8B-B14F-4D97-AF65-F5344CB8AC3E}">
        <p14:creationId xmlns:p14="http://schemas.microsoft.com/office/powerpoint/2010/main" val="223247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ACCDD"/>
                </a:solidFill>
                <a:latin typeface="Gotham Bold"/>
              </a:rPr>
              <a:t>ROADMAP</a:t>
            </a:r>
            <a:endParaRPr lang="en-US" dirty="0">
              <a:solidFill>
                <a:srgbClr val="6ACCDD"/>
              </a:solidFill>
              <a:latin typeface="Gotham Bold"/>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7615783"/>
              </p:ext>
            </p:extLst>
          </p:nvPr>
        </p:nvGraphicFramePr>
        <p:xfrm>
          <a:off x="342900" y="1432560"/>
          <a:ext cx="6172200" cy="6903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5F012B4-430C-B448-929B-8E77D3AB6F67}" type="slidenum">
              <a:rPr lang="en-US" smtClean="0"/>
              <a:t>3</a:t>
            </a:fld>
            <a:endParaRPr lang="en-US"/>
          </a:p>
        </p:txBody>
      </p:sp>
    </p:spTree>
    <p:extLst>
      <p:ext uri="{BB962C8B-B14F-4D97-AF65-F5344CB8AC3E}">
        <p14:creationId xmlns:p14="http://schemas.microsoft.com/office/powerpoint/2010/main" val="4072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91" y="486835"/>
            <a:ext cx="5915025" cy="1357731"/>
          </a:xfrm>
        </p:spPr>
        <p:txBody>
          <a:bodyPr/>
          <a:lstStyle/>
          <a:p>
            <a:r>
              <a:rPr lang="en-US" b="1" dirty="0" smtClean="0">
                <a:solidFill>
                  <a:srgbClr val="6ACCDD"/>
                </a:solidFill>
                <a:latin typeface="Gotham Bold"/>
              </a:rPr>
              <a:t>GROUP NORMS</a:t>
            </a:r>
            <a:endParaRPr lang="en-US" b="1" dirty="0">
              <a:solidFill>
                <a:srgbClr val="6ACCDD"/>
              </a:solidFill>
              <a:latin typeface="Gotham Bold"/>
            </a:endParaRPr>
          </a:p>
        </p:txBody>
      </p:sp>
      <p:sp>
        <p:nvSpPr>
          <p:cNvPr id="3" name="Content Placeholder 2"/>
          <p:cNvSpPr>
            <a:spLocks noGrp="1"/>
          </p:cNvSpPr>
          <p:nvPr>
            <p:ph idx="1"/>
          </p:nvPr>
        </p:nvSpPr>
        <p:spPr>
          <a:xfrm>
            <a:off x="342900" y="1970690"/>
            <a:ext cx="6172200" cy="6805010"/>
          </a:xfrm>
        </p:spPr>
        <p:txBody>
          <a:bodyPr>
            <a:normAutofit fontScale="77500" lnSpcReduction="20000"/>
          </a:bodyPr>
          <a:lstStyle/>
          <a:p>
            <a:pPr>
              <a:spcAft>
                <a:spcPts val="600"/>
              </a:spcAft>
            </a:pPr>
            <a:r>
              <a:rPr lang="en-US" dirty="0" smtClean="0">
                <a:solidFill>
                  <a:schemeClr val="tx1"/>
                </a:solidFill>
              </a:rPr>
              <a:t>Be fully engaged and respect that there are different ways to engage</a:t>
            </a:r>
          </a:p>
          <a:p>
            <a:pPr>
              <a:spcAft>
                <a:spcPts val="600"/>
              </a:spcAft>
            </a:pPr>
            <a:r>
              <a:rPr lang="en-US" dirty="0" smtClean="0">
                <a:solidFill>
                  <a:schemeClr val="tx1"/>
                </a:solidFill>
              </a:rPr>
              <a:t>Assume good intentions</a:t>
            </a:r>
          </a:p>
          <a:p>
            <a:pPr>
              <a:spcAft>
                <a:spcPts val="600"/>
              </a:spcAft>
            </a:pPr>
            <a:r>
              <a:rPr lang="en-US" dirty="0" smtClean="0">
                <a:solidFill>
                  <a:schemeClr val="tx1"/>
                </a:solidFill>
              </a:rPr>
              <a:t>Work to develop mutual trust and respect</a:t>
            </a:r>
          </a:p>
          <a:p>
            <a:pPr>
              <a:spcAft>
                <a:spcPts val="600"/>
              </a:spcAft>
            </a:pPr>
            <a:r>
              <a:rPr lang="en-US" dirty="0" smtClean="0">
                <a:solidFill>
                  <a:schemeClr val="tx1"/>
                </a:solidFill>
              </a:rPr>
              <a:t>When trust falters, name it, address it, and move forward</a:t>
            </a:r>
          </a:p>
          <a:p>
            <a:pPr>
              <a:spcAft>
                <a:spcPts val="600"/>
              </a:spcAft>
            </a:pPr>
            <a:r>
              <a:rPr lang="en-US" dirty="0" smtClean="0">
                <a:solidFill>
                  <a:schemeClr val="tx1"/>
                </a:solidFill>
              </a:rPr>
              <a:t>No shame, no blame</a:t>
            </a:r>
          </a:p>
          <a:p>
            <a:pPr>
              <a:spcAft>
                <a:spcPts val="600"/>
              </a:spcAft>
            </a:pPr>
            <a:r>
              <a:rPr lang="en-US" dirty="0" smtClean="0">
                <a:solidFill>
                  <a:schemeClr val="tx1"/>
                </a:solidFill>
              </a:rPr>
              <a:t>Be open to new ideas</a:t>
            </a:r>
          </a:p>
          <a:p>
            <a:pPr>
              <a:spcAft>
                <a:spcPts val="600"/>
              </a:spcAft>
            </a:pPr>
            <a:r>
              <a:rPr lang="en-US" dirty="0" smtClean="0">
                <a:solidFill>
                  <a:schemeClr val="tx1"/>
                </a:solidFill>
              </a:rPr>
              <a:t>Share air time and listen to others</a:t>
            </a:r>
          </a:p>
          <a:p>
            <a:pPr>
              <a:spcAft>
                <a:spcPts val="600"/>
              </a:spcAft>
            </a:pPr>
            <a:r>
              <a:rPr lang="en-US" dirty="0" smtClean="0">
                <a:solidFill>
                  <a:schemeClr val="tx1"/>
                </a:solidFill>
              </a:rPr>
              <a:t>Honor all voices</a:t>
            </a:r>
          </a:p>
          <a:p>
            <a:pPr>
              <a:spcAft>
                <a:spcPts val="600"/>
              </a:spcAft>
            </a:pPr>
            <a:r>
              <a:rPr lang="en-US" dirty="0" smtClean="0">
                <a:solidFill>
                  <a:schemeClr val="tx1"/>
                </a:solidFill>
              </a:rPr>
              <a:t>Invite diverse perspectives</a:t>
            </a:r>
          </a:p>
          <a:p>
            <a:pPr>
              <a:spcAft>
                <a:spcPts val="600"/>
              </a:spcAft>
            </a:pPr>
            <a:r>
              <a:rPr lang="en-US" dirty="0" smtClean="0">
                <a:solidFill>
                  <a:schemeClr val="tx1"/>
                </a:solidFill>
              </a:rPr>
              <a:t>Challenge yourself and others to experience discomfort</a:t>
            </a:r>
          </a:p>
          <a:p>
            <a:pPr>
              <a:spcAft>
                <a:spcPts val="600"/>
              </a:spcAft>
            </a:pPr>
            <a:r>
              <a:rPr lang="en-US" dirty="0" smtClean="0">
                <a:solidFill>
                  <a:schemeClr val="tx1"/>
                </a:solidFill>
              </a:rPr>
              <a:t>What is said in the room stays in the room</a:t>
            </a:r>
          </a:p>
          <a:p>
            <a:pPr>
              <a:spcAft>
                <a:spcPts val="600"/>
              </a:spcAft>
            </a:pPr>
            <a:r>
              <a:rPr lang="en-US" dirty="0" smtClean="0">
                <a:solidFill>
                  <a:schemeClr val="tx1"/>
                </a:solidFill>
              </a:rPr>
              <a:t>Start and end on time</a:t>
            </a:r>
          </a:p>
          <a:p>
            <a:pPr>
              <a:spcAft>
                <a:spcPts val="600"/>
              </a:spcAft>
            </a:pPr>
            <a:r>
              <a:rPr lang="en-US" dirty="0" smtClean="0">
                <a:solidFill>
                  <a:schemeClr val="tx1"/>
                </a:solidFill>
              </a:rPr>
              <a:t>Archive decision points and identify team member to do so each meeting</a:t>
            </a:r>
          </a:p>
        </p:txBody>
      </p:sp>
      <p:sp>
        <p:nvSpPr>
          <p:cNvPr id="4" name="Slide Number Placeholder 3"/>
          <p:cNvSpPr>
            <a:spLocks noGrp="1"/>
          </p:cNvSpPr>
          <p:nvPr>
            <p:ph type="sldNum" sz="quarter" idx="12"/>
          </p:nvPr>
        </p:nvSpPr>
        <p:spPr/>
        <p:txBody>
          <a:bodyPr/>
          <a:lstStyle/>
          <a:p>
            <a:fld id="{15F012B4-430C-B448-929B-8E77D3AB6F67}" type="slidenum">
              <a:rPr lang="en-US" smtClean="0"/>
              <a:t>4</a:t>
            </a:fld>
            <a:endParaRPr lang="en-US"/>
          </a:p>
        </p:txBody>
      </p:sp>
    </p:spTree>
    <p:extLst>
      <p:ext uri="{BB962C8B-B14F-4D97-AF65-F5344CB8AC3E}">
        <p14:creationId xmlns:p14="http://schemas.microsoft.com/office/powerpoint/2010/main" val="40802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6ACCDD"/>
                </a:solidFill>
                <a:latin typeface="Gotham Bold"/>
              </a:rPr>
              <a:t>ICEBREAKER REFRESH</a:t>
            </a:r>
            <a:endParaRPr lang="en-US" sz="3600" b="1" dirty="0">
              <a:solidFill>
                <a:srgbClr val="6ACCDD"/>
              </a:solidFill>
              <a:latin typeface="Gotham Bold"/>
            </a:endParaRPr>
          </a:p>
        </p:txBody>
      </p:sp>
      <p:sp>
        <p:nvSpPr>
          <p:cNvPr id="5" name="Content Placeholder 2"/>
          <p:cNvSpPr>
            <a:spLocks noGrp="1"/>
          </p:cNvSpPr>
          <p:nvPr>
            <p:ph idx="1"/>
          </p:nvPr>
        </p:nvSpPr>
        <p:spPr>
          <a:xfrm>
            <a:off x="5772" y="1536703"/>
            <a:ext cx="6846457" cy="1422398"/>
          </a:xfrm>
        </p:spPr>
        <p:txBody>
          <a:bodyPr>
            <a:normAutofit/>
          </a:bodyPr>
          <a:lstStyle/>
          <a:p>
            <a:pPr marL="0" indent="0" algn="ctr">
              <a:buNone/>
            </a:pPr>
            <a:endParaRPr lang="en-US" sz="2400" i="1" dirty="0" smtClean="0">
              <a:solidFill>
                <a:schemeClr val="tx1"/>
              </a:solidFill>
            </a:endParaRPr>
          </a:p>
          <a:p>
            <a:pPr marL="0" indent="0" algn="ctr">
              <a:buNone/>
            </a:pPr>
            <a:r>
              <a:rPr lang="en-US" sz="2400" i="1" dirty="0" smtClean="0">
                <a:solidFill>
                  <a:schemeClr val="tx1"/>
                </a:solidFill>
              </a:rPr>
              <a:t>Here’s what you said at Friday’s retreat…</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5</a:t>
            </a:fld>
            <a:endParaRPr lang="en-US"/>
          </a:p>
        </p:txBody>
      </p:sp>
      <p:sp>
        <p:nvSpPr>
          <p:cNvPr id="6" name="Rectangle 5"/>
          <p:cNvSpPr/>
          <p:nvPr/>
        </p:nvSpPr>
        <p:spPr>
          <a:xfrm>
            <a:off x="617220" y="2880360"/>
            <a:ext cx="5623560" cy="5617254"/>
          </a:xfrm>
          <a:prstGeom prst="rect">
            <a:avLst/>
          </a:prstGeom>
          <a:solidFill>
            <a:srgbClr val="6ACCDD"/>
          </a:solidFill>
          <a:ln>
            <a:solidFill>
              <a:srgbClr val="6ACC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[Add list of what team members </a:t>
            </a:r>
            <a:r>
              <a:rPr lang="en-US" sz="2400" dirty="0" smtClean="0">
                <a:solidFill>
                  <a:schemeClr val="tx1"/>
                </a:solidFill>
              </a:rPr>
              <a:t>said]</a:t>
            </a:r>
            <a:endParaRPr lang="en-US" sz="2400" dirty="0">
              <a:solidFill>
                <a:schemeClr val="tx1"/>
              </a:solidFill>
            </a:endParaRPr>
          </a:p>
        </p:txBody>
      </p:sp>
    </p:spTree>
    <p:extLst>
      <p:ext uri="{BB962C8B-B14F-4D97-AF65-F5344CB8AC3E}">
        <p14:creationId xmlns:p14="http://schemas.microsoft.com/office/powerpoint/2010/main" val="12680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91" y="486835"/>
            <a:ext cx="5915025" cy="1531151"/>
          </a:xfrm>
        </p:spPr>
        <p:txBody>
          <a:bodyPr/>
          <a:lstStyle/>
          <a:p>
            <a:r>
              <a:rPr lang="en-US" b="1" dirty="0" smtClean="0">
                <a:solidFill>
                  <a:srgbClr val="6ACCDD"/>
                </a:solidFill>
                <a:latin typeface="Gotham Bold"/>
              </a:rPr>
              <a:t>YOUR WORKBOOK</a:t>
            </a:r>
            <a:endParaRPr lang="en-US" b="1" dirty="0">
              <a:solidFill>
                <a:srgbClr val="6ACCDD"/>
              </a:solidFill>
              <a:latin typeface="Gotham Bold"/>
            </a:endParaRPr>
          </a:p>
        </p:txBody>
      </p:sp>
      <p:sp>
        <p:nvSpPr>
          <p:cNvPr id="3" name="Content Placeholder 2"/>
          <p:cNvSpPr>
            <a:spLocks noGrp="1"/>
          </p:cNvSpPr>
          <p:nvPr>
            <p:ph idx="1"/>
          </p:nvPr>
        </p:nvSpPr>
        <p:spPr>
          <a:xfrm>
            <a:off x="182880" y="2002982"/>
            <a:ext cx="6477000" cy="5516881"/>
          </a:xfrm>
        </p:spPr>
        <p:txBody>
          <a:bodyPr>
            <a:noAutofit/>
          </a:bodyPr>
          <a:lstStyle/>
          <a:p>
            <a:pPr>
              <a:spcAft>
                <a:spcPts val="1200"/>
              </a:spcAft>
            </a:pPr>
            <a:r>
              <a:rPr lang="en-US" sz="2400" dirty="0" smtClean="0"/>
              <a:t>This workbook follows our agenda for the day and is a place for you to take notes throughout the day. This is for your use only and will </a:t>
            </a:r>
            <a:r>
              <a:rPr lang="en-US" sz="2400" u="sng" dirty="0" smtClean="0"/>
              <a:t>not</a:t>
            </a:r>
            <a:r>
              <a:rPr lang="en-US" sz="2400" dirty="0" smtClean="0"/>
              <a:t> be collected.</a:t>
            </a:r>
          </a:p>
          <a:p>
            <a:pPr>
              <a:spcAft>
                <a:spcPts val="1200"/>
              </a:spcAft>
            </a:pPr>
            <a:r>
              <a:rPr lang="en-US" sz="2400" dirty="0" smtClean="0"/>
              <a:t>Instructions for each activity can be found in the purple box at the top of each page</a:t>
            </a:r>
          </a:p>
          <a:p>
            <a:pPr>
              <a:spcAft>
                <a:spcPts val="1200"/>
              </a:spcAft>
            </a:pPr>
            <a:r>
              <a:rPr lang="en-US" sz="2400" dirty="0" smtClean="0"/>
              <a:t>Definitions:</a:t>
            </a:r>
          </a:p>
          <a:p>
            <a:pPr lvl="1">
              <a:spcAft>
                <a:spcPts val="600"/>
              </a:spcAft>
            </a:pPr>
            <a:r>
              <a:rPr lang="en-US" sz="1800" b="1" dirty="0" smtClean="0"/>
              <a:t>“Big Hairy Audacious Goal” (BHAG): </a:t>
            </a:r>
            <a:r>
              <a:rPr lang="en-US" sz="1800" dirty="0" smtClean="0"/>
              <a:t>3-4 overarching goals for the 5-year plan. Lever goals and strategies will fall under these BHAGs.</a:t>
            </a:r>
          </a:p>
          <a:p>
            <a:pPr lvl="1">
              <a:spcAft>
                <a:spcPts val="600"/>
              </a:spcAft>
            </a:pPr>
            <a:r>
              <a:rPr lang="en-US" sz="1800" b="1" dirty="0" smtClean="0"/>
              <a:t>Lever Goals: </a:t>
            </a:r>
            <a:r>
              <a:rPr lang="en-US" sz="1800" dirty="0" smtClean="0"/>
              <a:t>What do you want to achieve? (These are the goals that were developed in the Work Teams) </a:t>
            </a:r>
          </a:p>
          <a:p>
            <a:pPr lvl="1">
              <a:spcAft>
                <a:spcPts val="600"/>
              </a:spcAft>
            </a:pPr>
            <a:r>
              <a:rPr lang="en-US" sz="1800" b="1" dirty="0" smtClean="0"/>
              <a:t>Lever Strategies: </a:t>
            </a:r>
            <a:r>
              <a:rPr lang="en-US" sz="1800" dirty="0" smtClean="0"/>
              <a:t>How you will go about achieving your goals (These are the strategies that were developed in the Work Teams)</a:t>
            </a:r>
            <a:endParaRPr lang="en-US" sz="1800" dirty="0"/>
          </a:p>
        </p:txBody>
      </p:sp>
      <p:sp>
        <p:nvSpPr>
          <p:cNvPr id="4" name="Slide Number Placeholder 3"/>
          <p:cNvSpPr>
            <a:spLocks noGrp="1"/>
          </p:cNvSpPr>
          <p:nvPr>
            <p:ph type="sldNum" sz="quarter" idx="12"/>
          </p:nvPr>
        </p:nvSpPr>
        <p:spPr/>
        <p:txBody>
          <a:bodyPr/>
          <a:lstStyle/>
          <a:p>
            <a:fld id="{15F012B4-430C-B448-929B-8E77D3AB6F67}" type="slidenum">
              <a:rPr lang="en-US" smtClean="0"/>
              <a:pPr/>
              <a:t>6</a:t>
            </a:fld>
            <a:endParaRPr lang="en-US"/>
          </a:p>
        </p:txBody>
      </p:sp>
    </p:spTree>
    <p:extLst>
      <p:ext uri="{BB962C8B-B14F-4D97-AF65-F5344CB8AC3E}">
        <p14:creationId xmlns:p14="http://schemas.microsoft.com/office/powerpoint/2010/main" val="2374541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82084"/>
            <a:ext cx="6172200" cy="1524000"/>
          </a:xfrm>
        </p:spPr>
        <p:txBody>
          <a:bodyPr>
            <a:normAutofit/>
          </a:bodyPr>
          <a:lstStyle/>
          <a:p>
            <a:r>
              <a:rPr lang="en-US" sz="4000" b="1" dirty="0" smtClean="0">
                <a:solidFill>
                  <a:srgbClr val="6ACCDD"/>
                </a:solidFill>
                <a:latin typeface="Gotham Bold"/>
              </a:rPr>
              <a:t>SCENARIO 1: THEORY OF CHANGE</a:t>
            </a:r>
            <a:endParaRPr lang="en-US" sz="40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7</a:t>
            </a:fld>
            <a:endParaRPr lang="en-US"/>
          </a:p>
        </p:txBody>
      </p:sp>
      <p:sp>
        <p:nvSpPr>
          <p:cNvPr id="5" name="Rectangle 4"/>
          <p:cNvSpPr/>
          <p:nvPr/>
        </p:nvSpPr>
        <p:spPr>
          <a:xfrm>
            <a:off x="617220" y="2880360"/>
            <a:ext cx="5623560" cy="5617254"/>
          </a:xfrm>
          <a:prstGeom prst="rect">
            <a:avLst/>
          </a:prstGeom>
          <a:solidFill>
            <a:srgbClr val="6ACCDD"/>
          </a:solidFill>
          <a:ln>
            <a:solidFill>
              <a:srgbClr val="6ACC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[Placeholder for theory of change]</a:t>
            </a:r>
            <a:endParaRPr lang="en-US" sz="2400" dirty="0">
              <a:solidFill>
                <a:schemeClr val="tx1"/>
              </a:solidFill>
            </a:endParaRPr>
          </a:p>
        </p:txBody>
      </p:sp>
    </p:spTree>
    <p:extLst>
      <p:ext uri="{BB962C8B-B14F-4D97-AF65-F5344CB8AC3E}">
        <p14:creationId xmlns:p14="http://schemas.microsoft.com/office/powerpoint/2010/main" val="160011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366141173"/>
              </p:ext>
            </p:extLst>
          </p:nvPr>
        </p:nvGraphicFramePr>
        <p:xfrm>
          <a:off x="-478970" y="4201885"/>
          <a:ext cx="7805060" cy="370840"/>
        </p:xfrm>
        <a:graphic>
          <a:graphicData uri="http://schemas.openxmlformats.org/drawingml/2006/table">
            <a:tbl>
              <a:tblPr firstRow="1" bandRow="1">
                <a:tableStyleId>{5C22544A-7EE6-4342-B048-85BDC9FD1C3A}</a:tableStyleId>
              </a:tblPr>
              <a:tblGrid>
                <a:gridCol w="1561012"/>
                <a:gridCol w="1561012"/>
                <a:gridCol w="1561012"/>
                <a:gridCol w="1561012"/>
                <a:gridCol w="1561012"/>
              </a:tblGrid>
              <a:tr h="370840">
                <a:tc>
                  <a:txBody>
                    <a:bodyPr/>
                    <a:lstStyle/>
                    <a:p>
                      <a:pPr algn="ctr"/>
                      <a:r>
                        <a:rPr lang="en-US" dirty="0" smtClean="0">
                          <a:solidFill>
                            <a:schemeClr val="tx1"/>
                          </a:solidFill>
                        </a:rPr>
                        <a:t>1</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2</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3</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4</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5</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342900" y="518588"/>
            <a:ext cx="6172200" cy="1524000"/>
          </a:xfrm>
        </p:spPr>
        <p:txBody>
          <a:bodyPr>
            <a:normAutofit/>
          </a:bodyPr>
          <a:lstStyle/>
          <a:p>
            <a:r>
              <a:rPr lang="en-US" sz="3600" b="1" dirty="0" smtClean="0">
                <a:solidFill>
                  <a:srgbClr val="6ACCDD"/>
                </a:solidFill>
                <a:latin typeface="Gotham Bold"/>
              </a:rPr>
              <a:t>PAIR DISCUSSION OF SCENARIO 1: QUESTION 1</a:t>
            </a:r>
            <a:endParaRPr lang="en-US" sz="36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8</a:t>
            </a:fld>
            <a:endParaRPr lang="en-US"/>
          </a:p>
        </p:txBody>
      </p:sp>
      <p:sp>
        <p:nvSpPr>
          <p:cNvPr id="5" name="Rectangle 4"/>
          <p:cNvSpPr/>
          <p:nvPr/>
        </p:nvSpPr>
        <p:spPr>
          <a:xfrm>
            <a:off x="146050" y="2010245"/>
            <a:ext cx="6578600" cy="1074039"/>
          </a:xfrm>
          <a:prstGeom prst="rect">
            <a:avLst/>
          </a:prstGeom>
          <a:solidFill>
            <a:srgbClr val="CCC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400" b="1" dirty="0" smtClean="0">
                <a:solidFill>
                  <a:schemeClr val="tx1"/>
                </a:solidFill>
              </a:rPr>
              <a:t>INSTRUCTIONS:</a:t>
            </a:r>
            <a:r>
              <a:rPr lang="en-US" sz="1400" dirty="0" smtClean="0">
                <a:solidFill>
                  <a:schemeClr val="tx1"/>
                </a:solidFill>
              </a:rPr>
              <a:t> In pairs, take 15 minutes to review and discuss Scenario 1, focusing on the following questions. Please use the space below each question for any notes. Following the pair discussion, you will be asked to share your thoughts with the full team.  </a:t>
            </a:r>
            <a:endParaRPr lang="en-US" sz="1400" b="1" dirty="0">
              <a:solidFill>
                <a:schemeClr val="tx1"/>
              </a:solidFill>
            </a:endParaRPr>
          </a:p>
        </p:txBody>
      </p:sp>
      <p:sp>
        <p:nvSpPr>
          <p:cNvPr id="6" name="Rectangle 5"/>
          <p:cNvSpPr/>
          <p:nvPr/>
        </p:nvSpPr>
        <p:spPr>
          <a:xfrm>
            <a:off x="146050" y="3236685"/>
            <a:ext cx="6578600" cy="812801"/>
          </a:xfrm>
          <a:prstGeom prst="rect">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400" b="1" dirty="0">
                <a:solidFill>
                  <a:schemeClr val="tx1"/>
                </a:solidFill>
              </a:rPr>
              <a:t>QUESTION 1: </a:t>
            </a:r>
            <a:r>
              <a:rPr lang="en-US" sz="1400" b="1" dirty="0" smtClean="0">
                <a:solidFill>
                  <a:schemeClr val="tx1"/>
                </a:solidFill>
              </a:rPr>
              <a:t>How </a:t>
            </a:r>
            <a:r>
              <a:rPr lang="en-US" sz="1400" b="1" dirty="0">
                <a:solidFill>
                  <a:schemeClr val="tx1"/>
                </a:solidFill>
              </a:rPr>
              <a:t>well does </a:t>
            </a:r>
            <a:r>
              <a:rPr lang="en-US" sz="1400" b="1" dirty="0" smtClean="0">
                <a:solidFill>
                  <a:schemeClr val="tx1"/>
                </a:solidFill>
              </a:rPr>
              <a:t>Scenario 1 </a:t>
            </a:r>
            <a:r>
              <a:rPr lang="en-US" sz="1400" b="1" dirty="0">
                <a:solidFill>
                  <a:schemeClr val="tx1"/>
                </a:solidFill>
              </a:rPr>
              <a:t>reflect and honor the work of the work teams</a:t>
            </a:r>
            <a:r>
              <a:rPr lang="en-US" sz="1400" b="1" dirty="0" smtClean="0">
                <a:solidFill>
                  <a:schemeClr val="tx1"/>
                </a:solidFill>
              </a:rPr>
              <a:t>? </a:t>
            </a:r>
            <a:r>
              <a:rPr lang="en-US" sz="1400" i="1" dirty="0" smtClean="0">
                <a:solidFill>
                  <a:schemeClr val="tx1"/>
                </a:solidFill>
              </a:rPr>
              <a:t>(Please circle a number from 1 to 5 below and write down any comments in the space provided. You and your partner do </a:t>
            </a:r>
            <a:r>
              <a:rPr lang="en-US" sz="1400" b="1" i="1" u="sng" dirty="0" smtClean="0">
                <a:solidFill>
                  <a:schemeClr val="tx1"/>
                </a:solidFill>
              </a:rPr>
              <a:t>not</a:t>
            </a:r>
            <a:r>
              <a:rPr lang="en-US" sz="1400" i="1" dirty="0" smtClean="0">
                <a:solidFill>
                  <a:schemeClr val="tx1"/>
                </a:solidFill>
              </a:rPr>
              <a:t> need to reach consensus.)</a:t>
            </a:r>
            <a:endParaRPr lang="en-US" sz="1400" i="1" dirty="0">
              <a:solidFill>
                <a:schemeClr val="tx1"/>
              </a:solidFill>
            </a:endParaRPr>
          </a:p>
        </p:txBody>
      </p:sp>
      <p:sp>
        <p:nvSpPr>
          <p:cNvPr id="7" name="Rectangle 6"/>
          <p:cNvSpPr/>
          <p:nvPr/>
        </p:nvSpPr>
        <p:spPr>
          <a:xfrm>
            <a:off x="146050" y="4201885"/>
            <a:ext cx="6578600" cy="11865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b"/>
          <a:lstStyle/>
          <a:p>
            <a:pPr>
              <a:spcAft>
                <a:spcPts val="600"/>
              </a:spcAft>
            </a:pPr>
            <a:endParaRPr lang="en-US" sz="1600" b="1" dirty="0" smtClean="0">
              <a:solidFill>
                <a:schemeClr val="tx1"/>
              </a:solidFill>
            </a:endParaRPr>
          </a:p>
          <a:p>
            <a:r>
              <a:rPr lang="en-US" sz="1400" b="1" dirty="0" smtClean="0">
                <a:solidFill>
                  <a:schemeClr val="tx1"/>
                </a:solidFill>
              </a:rPr>
              <a:t>Not </a:t>
            </a:r>
            <a:r>
              <a:rPr lang="en-US" sz="1400" b="1" dirty="0" smtClean="0">
                <a:solidFill>
                  <a:schemeClr val="tx1"/>
                </a:solidFill>
              </a:rPr>
              <a:t>Well</a:t>
            </a:r>
            <a:r>
              <a:rPr lang="en-US" sz="1400" b="1" dirty="0">
                <a:solidFill>
                  <a:schemeClr val="tx1"/>
                </a:solidFill>
              </a:rPr>
              <a:t> </a:t>
            </a:r>
            <a:r>
              <a:rPr lang="en-US" sz="1400" b="1" dirty="0" smtClean="0">
                <a:solidFill>
                  <a:schemeClr val="tx1"/>
                </a:solidFill>
              </a:rPr>
              <a:t>         					    </a:t>
            </a:r>
            <a:r>
              <a:rPr lang="en-US" sz="1400" b="1" dirty="0" smtClean="0">
                <a:solidFill>
                  <a:schemeClr val="tx1"/>
                </a:solidFill>
              </a:rPr>
              <a:t>Extremely </a:t>
            </a:r>
          </a:p>
          <a:p>
            <a:r>
              <a:rPr lang="en-US" sz="1400" b="1" dirty="0" smtClean="0">
                <a:solidFill>
                  <a:schemeClr val="tx1"/>
                </a:solidFill>
              </a:rPr>
              <a:t>At All</a:t>
            </a:r>
            <a:r>
              <a:rPr lang="en-US" sz="1400" b="1" dirty="0" smtClean="0">
                <a:solidFill>
                  <a:schemeClr val="tx1"/>
                </a:solidFill>
              </a:rPr>
              <a:t>				</a:t>
            </a:r>
            <a:r>
              <a:rPr lang="en-US" sz="1400" b="1" dirty="0" smtClean="0">
                <a:solidFill>
                  <a:schemeClr val="tx1"/>
                </a:solidFill>
              </a:rPr>
              <a:t> 		              Well</a:t>
            </a:r>
            <a:endParaRPr lang="en-US" sz="1400" b="1" dirty="0" smtClean="0">
              <a:solidFill>
                <a:schemeClr val="tx1"/>
              </a:solidFill>
            </a:endParaRPr>
          </a:p>
        </p:txBody>
      </p:sp>
      <p:cxnSp>
        <p:nvCxnSpPr>
          <p:cNvPr id="9" name="Straight Arrow Connector 8"/>
          <p:cNvCxnSpPr/>
          <p:nvPr/>
        </p:nvCxnSpPr>
        <p:spPr>
          <a:xfrm>
            <a:off x="244024" y="4691748"/>
            <a:ext cx="6369050" cy="10886"/>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46050" y="5519056"/>
            <a:ext cx="6578600" cy="309154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t"/>
          <a:lstStyle/>
          <a:p>
            <a:pPr>
              <a:spcAft>
                <a:spcPts val="600"/>
              </a:spcAft>
            </a:pPr>
            <a:r>
              <a:rPr lang="en-US" sz="1600" b="1" dirty="0" smtClean="0">
                <a:solidFill>
                  <a:schemeClr val="tx1"/>
                </a:solidFill>
              </a:rPr>
              <a:t>NOTES:</a:t>
            </a:r>
          </a:p>
        </p:txBody>
      </p:sp>
    </p:spTree>
    <p:extLst>
      <p:ext uri="{BB962C8B-B14F-4D97-AF65-F5344CB8AC3E}">
        <p14:creationId xmlns:p14="http://schemas.microsoft.com/office/powerpoint/2010/main" val="256983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262165592"/>
              </p:ext>
            </p:extLst>
          </p:nvPr>
        </p:nvGraphicFramePr>
        <p:xfrm>
          <a:off x="-478970" y="3222145"/>
          <a:ext cx="7805060" cy="370840"/>
        </p:xfrm>
        <a:graphic>
          <a:graphicData uri="http://schemas.openxmlformats.org/drawingml/2006/table">
            <a:tbl>
              <a:tblPr firstRow="1" bandRow="1">
                <a:tableStyleId>{5C22544A-7EE6-4342-B048-85BDC9FD1C3A}</a:tableStyleId>
              </a:tblPr>
              <a:tblGrid>
                <a:gridCol w="1561012"/>
                <a:gridCol w="1561012"/>
                <a:gridCol w="1561012"/>
                <a:gridCol w="1561012"/>
                <a:gridCol w="1561012"/>
              </a:tblGrid>
              <a:tr h="370840">
                <a:tc>
                  <a:txBody>
                    <a:bodyPr/>
                    <a:lstStyle/>
                    <a:p>
                      <a:pPr algn="ctr"/>
                      <a:r>
                        <a:rPr lang="en-US" dirty="0" smtClean="0">
                          <a:solidFill>
                            <a:schemeClr val="tx1"/>
                          </a:solidFill>
                        </a:rPr>
                        <a:t>1</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2</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3</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4</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smtClean="0">
                          <a:solidFill>
                            <a:schemeClr val="tx1"/>
                          </a:solidFill>
                        </a:rPr>
                        <a:t>5</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342900" y="518588"/>
            <a:ext cx="6172200" cy="1524000"/>
          </a:xfrm>
        </p:spPr>
        <p:txBody>
          <a:bodyPr>
            <a:normAutofit/>
          </a:bodyPr>
          <a:lstStyle/>
          <a:p>
            <a:r>
              <a:rPr lang="en-US" sz="3600" b="1" dirty="0" smtClean="0">
                <a:solidFill>
                  <a:srgbClr val="6ACCDD"/>
                </a:solidFill>
                <a:latin typeface="Gotham Bold"/>
              </a:rPr>
              <a:t>PAIR DISCUSSION OF SCENARIO 1: QUESTION 2</a:t>
            </a:r>
            <a:endParaRPr lang="en-US" sz="3600" b="1" dirty="0">
              <a:solidFill>
                <a:srgbClr val="6ACCDD"/>
              </a:solidFill>
              <a:latin typeface="Gotham Bold"/>
            </a:endParaRPr>
          </a:p>
        </p:txBody>
      </p:sp>
      <p:sp>
        <p:nvSpPr>
          <p:cNvPr id="4" name="Slide Number Placeholder 3"/>
          <p:cNvSpPr>
            <a:spLocks noGrp="1"/>
          </p:cNvSpPr>
          <p:nvPr>
            <p:ph type="sldNum" sz="quarter" idx="12"/>
          </p:nvPr>
        </p:nvSpPr>
        <p:spPr/>
        <p:txBody>
          <a:bodyPr/>
          <a:lstStyle/>
          <a:p>
            <a:fld id="{15F012B4-430C-B448-929B-8E77D3AB6F67}" type="slidenum">
              <a:rPr lang="en-US" smtClean="0"/>
              <a:t>9</a:t>
            </a:fld>
            <a:endParaRPr lang="en-US"/>
          </a:p>
        </p:txBody>
      </p:sp>
      <p:sp>
        <p:nvSpPr>
          <p:cNvPr id="6" name="Rectangle 5"/>
          <p:cNvSpPr/>
          <p:nvPr/>
        </p:nvSpPr>
        <p:spPr>
          <a:xfrm>
            <a:off x="146050" y="2071883"/>
            <a:ext cx="6578600" cy="965200"/>
          </a:xfrm>
          <a:prstGeom prst="rect">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400" b="1" dirty="0">
                <a:solidFill>
                  <a:schemeClr val="tx1"/>
                </a:solidFill>
              </a:rPr>
              <a:t>QUESTION </a:t>
            </a:r>
            <a:r>
              <a:rPr lang="en-US" sz="1400" b="1" dirty="0" smtClean="0">
                <a:solidFill>
                  <a:schemeClr val="tx1"/>
                </a:solidFill>
              </a:rPr>
              <a:t>2: How compelling is Scenario 1 in terms of helping the district achieve its vision? Please refer to page 16 for the </a:t>
            </a:r>
            <a:r>
              <a:rPr lang="en-US" sz="1400" b="1" dirty="0" smtClean="0">
                <a:solidFill>
                  <a:schemeClr val="tx1"/>
                </a:solidFill>
              </a:rPr>
              <a:t>district</a:t>
            </a:r>
            <a:r>
              <a:rPr lang="en-US" sz="1400" b="1" dirty="0" smtClean="0">
                <a:solidFill>
                  <a:schemeClr val="tx1"/>
                </a:solidFill>
              </a:rPr>
              <a:t> </a:t>
            </a:r>
            <a:r>
              <a:rPr lang="en-US" sz="1400" b="1" dirty="0" smtClean="0">
                <a:solidFill>
                  <a:schemeClr val="tx1"/>
                </a:solidFill>
              </a:rPr>
              <a:t>vision statement. </a:t>
            </a:r>
            <a:r>
              <a:rPr lang="en-US" sz="1400" i="1" dirty="0" smtClean="0">
                <a:solidFill>
                  <a:schemeClr val="tx1"/>
                </a:solidFill>
              </a:rPr>
              <a:t>(Please circle a number from 1 to 5 below and write down any comments in the space provided. You and your partner do </a:t>
            </a:r>
            <a:r>
              <a:rPr lang="en-US" sz="1400" b="1" i="1" u="sng" dirty="0" smtClean="0">
                <a:solidFill>
                  <a:schemeClr val="tx1"/>
                </a:solidFill>
              </a:rPr>
              <a:t>not</a:t>
            </a:r>
            <a:r>
              <a:rPr lang="en-US" sz="1400" i="1" dirty="0" smtClean="0">
                <a:solidFill>
                  <a:schemeClr val="tx1"/>
                </a:solidFill>
              </a:rPr>
              <a:t> need to reach consensus.)</a:t>
            </a:r>
            <a:endParaRPr lang="en-US" sz="1400" i="1" dirty="0">
              <a:solidFill>
                <a:schemeClr val="tx1"/>
              </a:solidFill>
            </a:endParaRPr>
          </a:p>
        </p:txBody>
      </p:sp>
      <p:sp>
        <p:nvSpPr>
          <p:cNvPr id="7" name="Rectangle 6"/>
          <p:cNvSpPr/>
          <p:nvPr/>
        </p:nvSpPr>
        <p:spPr>
          <a:xfrm>
            <a:off x="146050" y="3167715"/>
            <a:ext cx="6578600" cy="11865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b"/>
          <a:lstStyle/>
          <a:p>
            <a:pPr>
              <a:spcAft>
                <a:spcPts val="600"/>
              </a:spcAft>
            </a:pPr>
            <a:endParaRPr lang="en-US" sz="1600" b="1" dirty="0" smtClean="0">
              <a:solidFill>
                <a:schemeClr val="tx1"/>
              </a:solidFill>
            </a:endParaRPr>
          </a:p>
          <a:p>
            <a:r>
              <a:rPr lang="en-US" sz="1400" b="1" dirty="0" smtClean="0">
                <a:solidFill>
                  <a:schemeClr val="tx1"/>
                </a:solidFill>
              </a:rPr>
              <a:t>Not </a:t>
            </a:r>
            <a:r>
              <a:rPr lang="en-US" sz="1400" b="1" dirty="0" smtClean="0">
                <a:solidFill>
                  <a:schemeClr val="tx1"/>
                </a:solidFill>
              </a:rPr>
              <a:t>Compelling</a:t>
            </a:r>
            <a:r>
              <a:rPr lang="en-US" sz="1400" b="1" dirty="0">
                <a:solidFill>
                  <a:schemeClr val="tx1"/>
                </a:solidFill>
              </a:rPr>
              <a:t> </a:t>
            </a:r>
            <a:r>
              <a:rPr lang="en-US" sz="1400" b="1" dirty="0" smtClean="0">
                <a:solidFill>
                  <a:schemeClr val="tx1"/>
                </a:solidFill>
              </a:rPr>
              <a:t>                    				    </a:t>
            </a:r>
            <a:r>
              <a:rPr lang="en-US" sz="1400" b="1" dirty="0" smtClean="0">
                <a:solidFill>
                  <a:schemeClr val="tx1"/>
                </a:solidFill>
              </a:rPr>
              <a:t>Extremely </a:t>
            </a:r>
          </a:p>
          <a:p>
            <a:r>
              <a:rPr lang="en-US" sz="1400" b="1" dirty="0" smtClean="0">
                <a:solidFill>
                  <a:schemeClr val="tx1"/>
                </a:solidFill>
              </a:rPr>
              <a:t>At </a:t>
            </a:r>
            <a:r>
              <a:rPr lang="en-US" sz="1400" b="1" dirty="0" smtClean="0">
                <a:solidFill>
                  <a:schemeClr val="tx1"/>
                </a:solidFill>
              </a:rPr>
              <a:t>All				</a:t>
            </a:r>
            <a:r>
              <a:rPr lang="en-US" sz="1400" b="1" dirty="0" smtClean="0">
                <a:solidFill>
                  <a:schemeClr val="tx1"/>
                </a:solidFill>
              </a:rPr>
              <a:t>		 Compelling</a:t>
            </a:r>
            <a:endParaRPr lang="en-US" sz="1400" b="1" dirty="0" smtClean="0">
              <a:solidFill>
                <a:schemeClr val="tx1"/>
              </a:solidFill>
            </a:endParaRPr>
          </a:p>
        </p:txBody>
      </p:sp>
      <p:cxnSp>
        <p:nvCxnSpPr>
          <p:cNvPr id="9" name="Straight Arrow Connector 8"/>
          <p:cNvCxnSpPr/>
          <p:nvPr/>
        </p:nvCxnSpPr>
        <p:spPr>
          <a:xfrm>
            <a:off x="244024" y="3657578"/>
            <a:ext cx="6369050" cy="10886"/>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46050" y="4506686"/>
            <a:ext cx="6578600" cy="41039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bIns="91440" rtlCol="0" anchor="t"/>
          <a:lstStyle/>
          <a:p>
            <a:pPr>
              <a:spcAft>
                <a:spcPts val="600"/>
              </a:spcAft>
            </a:pPr>
            <a:r>
              <a:rPr lang="en-US" sz="1600" b="1" dirty="0" smtClean="0">
                <a:solidFill>
                  <a:schemeClr val="tx1"/>
                </a:solidFill>
              </a:rPr>
              <a:t>NOTES:</a:t>
            </a:r>
          </a:p>
        </p:txBody>
      </p:sp>
    </p:spTree>
    <p:extLst>
      <p:ext uri="{BB962C8B-B14F-4D97-AF65-F5344CB8AC3E}">
        <p14:creationId xmlns:p14="http://schemas.microsoft.com/office/powerpoint/2010/main" val="2402277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ner">
  <a:themeElements>
    <a:clrScheme name="New Profit 1">
      <a:dk1>
        <a:sysClr val="windowText" lastClr="000000"/>
      </a:dk1>
      <a:lt1>
        <a:sysClr val="window" lastClr="FFFFFF"/>
      </a:lt1>
      <a:dk2>
        <a:srgbClr val="474747"/>
      </a:dk2>
      <a:lt2>
        <a:srgbClr val="FFFFFF"/>
      </a:lt2>
      <a:accent1>
        <a:srgbClr val="A92977"/>
      </a:accent1>
      <a:accent2>
        <a:srgbClr val="D13191"/>
      </a:accent2>
      <a:accent3>
        <a:srgbClr val="650030"/>
      </a:accent3>
      <a:accent4>
        <a:srgbClr val="673775"/>
      </a:accent4>
      <a:accent5>
        <a:srgbClr val="362F75"/>
      </a:accent5>
      <a:accent6>
        <a:srgbClr val="752B12"/>
      </a:accent6>
      <a:hlink>
        <a:srgbClr val="991660"/>
      </a:hlink>
      <a:folHlink>
        <a:srgbClr val="680F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50D40"/>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1504</Words>
  <Application>Microsoft Office PowerPoint</Application>
  <PresentationFormat>Letter Paper (8.5x11 in)</PresentationFormat>
  <Paragraphs>218</Paragraphs>
  <Slides>23</Slides>
  <Notes>6</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Inner</vt:lpstr>
      <vt:lpstr>PowerPoint Presentation</vt:lpstr>
      <vt:lpstr>AGENDA</vt:lpstr>
      <vt:lpstr>ROADMAP</vt:lpstr>
      <vt:lpstr>GROUP NORMS</vt:lpstr>
      <vt:lpstr>ICEBREAKER REFRESH</vt:lpstr>
      <vt:lpstr>YOUR WORKBOOK</vt:lpstr>
      <vt:lpstr>SCENARIO 1: THEORY OF CHANGE</vt:lpstr>
      <vt:lpstr>PAIR DISCUSSION OF SCENARIO 1: QUESTION 1</vt:lpstr>
      <vt:lpstr>PAIR DISCUSSION OF SCENARIO 1: QUESTION 2</vt:lpstr>
      <vt:lpstr>PAIR DISCUSSION OF SCENARIO 1: QUESTION 3</vt:lpstr>
      <vt:lpstr>PAIR DISCUSSION OF SCENARIO 1: QUESTION 4 </vt:lpstr>
      <vt:lpstr>PAIR DISCUSSION OF SCENARIO 2: QUESTION 1</vt:lpstr>
      <vt:lpstr>PAIR DISCUSSION OF SCENARIO 2: QUESTION 2</vt:lpstr>
      <vt:lpstr>PAIR DISCUSSION OF SCENARIO 2: QUESTION 3</vt:lpstr>
      <vt:lpstr>PAIR DISCUSSION OF SCENARIO 2: QUESTION 4 </vt:lpstr>
      <vt:lpstr>DISTRICT VISION</vt:lpstr>
      <vt:lpstr>TOP SIX 21ST CENTURY SKILLS &amp; QUALITIES OF A GRADUATE OF OUR DISTRICT</vt:lpstr>
      <vt:lpstr>FULL TEAM DISCUSSION OF SCENARIOS 1 AND 2</vt:lpstr>
      <vt:lpstr>MAPPING STRATEGIES OVER TIME</vt:lpstr>
      <vt:lpstr>MAPPING STRATEGIES OVER TIME</vt:lpstr>
      <vt:lpstr>REPORT OUT &amp; DISCUSSION</vt:lpstr>
      <vt:lpstr>DISTRICT MISSION</vt:lpstr>
      <vt:lpstr>DISTRICT’S CORE VALUES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2017-09-20T16:02:29Z</dcterms:created>
  <dcterms:modified xsi:type="dcterms:W3CDTF">2018-01-11T18:22:31Z</dcterms:modified>
</cp:coreProperties>
</file>